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60" r:id="rId4"/>
    <p:sldId id="262" r:id="rId5"/>
    <p:sldId id="267" r:id="rId6"/>
    <p:sldId id="272" r:id="rId7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77DBB"/>
    <a:srgbClr val="6DC8AC"/>
    <a:srgbClr val="F27F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F2255E-A97E-ED49-8E9A-D1C3BC4702D6}" v="168" dt="2026-06-11T02:32:42.133"/>
    <p1510:client id="{EF740B74-458F-6814-81E4-D3059D9A749F}" v="3" dt="2026-06-11T15:08:19.9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94145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2F1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384048"/>
          </a:xfrm>
          <a:prstGeom prst="rect">
            <a:avLst/>
          </a:prstGeom>
          <a:solidFill>
            <a:srgbClr val="E4E3E0"/>
          </a:solidFill>
          <a:ln w="12700">
            <a:solidFill>
              <a:srgbClr val="D4D4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2926080" y="109728"/>
            <a:ext cx="64008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00" b="1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700"/>
          </a:p>
        </p:txBody>
      </p:sp>
      <p:sp>
        <p:nvSpPr>
          <p:cNvPr id="6" name="Shape 4"/>
          <p:cNvSpPr/>
          <p:nvPr/>
        </p:nvSpPr>
        <p:spPr>
          <a:xfrm>
            <a:off x="0" y="384048"/>
            <a:ext cx="5852160" cy="6080760"/>
          </a:xfrm>
          <a:prstGeom prst="rect">
            <a:avLst/>
          </a:prstGeom>
          <a:solidFill>
            <a:srgbClr val="F2F1EF"/>
          </a:solidFill>
          <a:ln w="12700">
            <a:solidFill>
              <a:srgbClr val="D4D4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048" y="3968646"/>
            <a:ext cx="2514601" cy="1334874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91440" y="4983480"/>
            <a:ext cx="50292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>
                <a:solidFill>
                  <a:srgbClr val="111111"/>
                </a:solidFill>
                <a:latin typeface="Bebas Neue" panose="020B0606020202050201" pitchFamily="34" charset="77"/>
                <a:ea typeface="Arial" pitchFamily="34" charset="-122"/>
                <a:cs typeface="Arial" pitchFamily="34" charset="-120"/>
              </a:rPr>
              <a:t>Threats? Hunted.</a:t>
            </a:r>
            <a:endParaRPr lang="en-US" sz="3200">
              <a:latin typeface="Bebas Neue" panose="020B0606020202050201" pitchFamily="34" charset="77"/>
            </a:endParaRPr>
          </a:p>
        </p:txBody>
      </p:sp>
      <p:sp>
        <p:nvSpPr>
          <p:cNvPr id="10" name="Text 7"/>
          <p:cNvSpPr/>
          <p:nvPr/>
        </p:nvSpPr>
        <p:spPr>
          <a:xfrm>
            <a:off x="150651" y="5367528"/>
            <a:ext cx="475488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>
                <a:solidFill>
                  <a:srgbClr val="3A3A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Replace body copy.</a:t>
            </a:r>
          </a:p>
          <a:p>
            <a:pPr marL="0" indent="0">
              <a:buNone/>
            </a:pPr>
            <a:endParaRPr lang="en-US" sz="1100">
              <a:solidFill>
                <a:srgbClr val="3A3A3A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>
              <a:buNone/>
            </a:pPr>
            <a:r>
              <a:rPr lang="en-US" sz="1100">
                <a:solidFill>
                  <a:srgbClr val="3A3A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Keep screenshots, charts, and hero art aligned with Brand Guide dashboard and hero rules.</a:t>
            </a:r>
            <a:endParaRPr lang="en-US" sz="1100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7880" y="384048"/>
            <a:ext cx="6291072" cy="6080760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150651" y="6592824"/>
            <a:ext cx="3657600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0" i="0" u="none" dirty="0">
                <a:solidFill>
                  <a:srgbClr val="8B949E">
                    <a:alpha val="72000"/>
                  </a:srgbClr>
                </a:solidFill>
                <a:latin typeface="Inter" pitchFamily="34" charset="0"/>
                <a:cs typeface="Inter" pitchFamily="34" charset="0"/>
              </a:rPr>
              <a:t>Infected Industries • Confidential • 2026</a:t>
            </a:r>
            <a:endParaRPr lang="en-US" sz="7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2F1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384048"/>
          </a:xfrm>
          <a:prstGeom prst="rect">
            <a:avLst/>
          </a:prstGeom>
          <a:solidFill>
            <a:srgbClr val="E4E3E0"/>
          </a:solidFill>
          <a:ln w="12700">
            <a:solidFill>
              <a:srgbClr val="D4D4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2926080" y="109728"/>
            <a:ext cx="64008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00" b="1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700"/>
          </a:p>
        </p:txBody>
      </p:sp>
      <p:sp>
        <p:nvSpPr>
          <p:cNvPr id="5" name="Text 3"/>
          <p:cNvSpPr/>
          <p:nvPr/>
        </p:nvSpPr>
        <p:spPr>
          <a:xfrm>
            <a:off x="9875520" y="109728"/>
            <a:ext cx="201168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700" b="1">
                <a:solidFill>
                  <a:srgbClr val="8A8A8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 / 17</a:t>
            </a:r>
            <a:endParaRPr lang="en-US" sz="700"/>
          </a:p>
        </p:txBody>
      </p:sp>
      <p:sp>
        <p:nvSpPr>
          <p:cNvPr id="6" name="Text 4"/>
          <p:cNvSpPr/>
          <p:nvPr/>
        </p:nvSpPr>
        <p:spPr>
          <a:xfrm>
            <a:off x="502920" y="566928"/>
            <a:ext cx="4572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>
                <a:solidFill>
                  <a:srgbClr val="111111"/>
                </a:solidFill>
                <a:latin typeface="Bebas Neue" panose="020B0606020202050201" pitchFamily="34" charset="77"/>
                <a:ea typeface="Arial" pitchFamily="34" charset="-122"/>
                <a:cs typeface="Arial" pitchFamily="34" charset="-120"/>
              </a:rPr>
              <a:t>The Problem</a:t>
            </a:r>
            <a:endParaRPr lang="en-US" sz="2400">
              <a:latin typeface="Bebas Neue" panose="020B0606020202050201" pitchFamily="34" charset="77"/>
            </a:endParaRPr>
          </a:p>
        </p:txBody>
      </p:sp>
      <p:sp>
        <p:nvSpPr>
          <p:cNvPr id="7" name="Shape 5"/>
          <p:cNvSpPr/>
          <p:nvPr/>
        </p:nvSpPr>
        <p:spPr>
          <a:xfrm>
            <a:off x="411480" y="1051560"/>
            <a:ext cx="3703320" cy="489204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4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533400" y="4581676"/>
            <a:ext cx="329184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>
                <a:solidFill>
                  <a:srgbClr val="111111"/>
                </a:solidFill>
                <a:latin typeface="Bebas Neue" panose="020B0606020202050201" pitchFamily="34" charset="77"/>
                <a:ea typeface="Arial" pitchFamily="34" charset="-122"/>
                <a:cs typeface="Arial" pitchFamily="34" charset="-120"/>
              </a:rPr>
              <a:t>Team time constraints</a:t>
            </a:r>
            <a:endParaRPr lang="en-US">
              <a:latin typeface="Bebas Neue" panose="020B0606020202050201" pitchFamily="34" charset="77"/>
            </a:endParaRPr>
          </a:p>
        </p:txBody>
      </p:sp>
      <p:sp>
        <p:nvSpPr>
          <p:cNvPr id="9" name="Text 7"/>
          <p:cNvSpPr/>
          <p:nvPr/>
        </p:nvSpPr>
        <p:spPr>
          <a:xfrm>
            <a:off x="594360" y="4720856"/>
            <a:ext cx="3291840" cy="9027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>
                <a:solidFill>
                  <a:srgbClr val="3A3A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Replace body copy.</a:t>
            </a:r>
          </a:p>
          <a:p>
            <a:pPr marL="0" indent="0">
              <a:buNone/>
            </a:pPr>
            <a:endParaRPr lang="en-US" sz="900">
              <a:solidFill>
                <a:srgbClr val="3A3A3A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>
              <a:buNone/>
            </a:pPr>
            <a:r>
              <a:rPr lang="en-US" sz="900">
                <a:solidFill>
                  <a:srgbClr val="3A3A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Keep screenshots, charts, and hero art aligned with Brand Guide dashboard and hero rules.</a:t>
            </a:r>
            <a:endParaRPr lang="en-US" sz="900"/>
          </a:p>
        </p:txBody>
      </p:sp>
      <p:sp>
        <p:nvSpPr>
          <p:cNvPr id="10" name="Shape 8"/>
          <p:cNvSpPr/>
          <p:nvPr/>
        </p:nvSpPr>
        <p:spPr>
          <a:xfrm>
            <a:off x="4297680" y="1051560"/>
            <a:ext cx="3703320" cy="489204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4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4450080" y="4581676"/>
            <a:ext cx="329184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>
                <a:solidFill>
                  <a:srgbClr val="111111"/>
                </a:solidFill>
                <a:latin typeface="Bebas Neue" panose="020B0606020202050201" pitchFamily="34" charset="77"/>
                <a:ea typeface="Arial" pitchFamily="34" charset="-122"/>
                <a:cs typeface="Arial" pitchFamily="34" charset="-120"/>
              </a:rPr>
              <a:t>AI evolution &amp; speed</a:t>
            </a:r>
            <a:endParaRPr lang="en-US">
              <a:latin typeface="Bebas Neue" panose="020B0606020202050201" pitchFamily="34" charset="77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4480560" y="4810276"/>
            <a:ext cx="3291840" cy="8132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>
                <a:solidFill>
                  <a:srgbClr val="3A3A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Threat actors use AI to pivot faster, refine failed attacks, and scale ransomware-as-a-service — lowering the bar for sophisticated campaigns.</a:t>
            </a:r>
            <a:endParaRPr lang="en-US" sz="900"/>
          </a:p>
        </p:txBody>
      </p:sp>
      <p:sp>
        <p:nvSpPr>
          <p:cNvPr id="13" name="Shape 11"/>
          <p:cNvSpPr/>
          <p:nvPr/>
        </p:nvSpPr>
        <p:spPr>
          <a:xfrm>
            <a:off x="8183880" y="1051560"/>
            <a:ext cx="3703320" cy="489204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4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8229600" y="4581676"/>
            <a:ext cx="329184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>
                <a:solidFill>
                  <a:srgbClr val="111111"/>
                </a:solidFill>
                <a:latin typeface="Bebas Neue" panose="020B0606020202050201" pitchFamily="34" charset="77"/>
                <a:ea typeface="Arial" pitchFamily="34" charset="-122"/>
                <a:cs typeface="Arial" pitchFamily="34" charset="-120"/>
              </a:rPr>
              <a:t>The EDR gap</a:t>
            </a:r>
            <a:endParaRPr lang="en-US">
              <a:latin typeface="Bebas Neue" panose="020B0606020202050201" pitchFamily="34" charset="77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8366760" y="4810276"/>
            <a:ext cx="3291840" cy="8132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>
                <a:solidFill>
                  <a:srgbClr val="3A3A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Leading endpoint platforms meet compliance needs but often silo management, deprioritize core functionality, and leave customers with limited customization and missed IOCs.</a:t>
            </a:r>
            <a:endParaRPr lang="en-US" sz="900"/>
          </a:p>
        </p:txBody>
      </p:sp>
      <p:sp>
        <p:nvSpPr>
          <p:cNvPr id="17" name="Text 15"/>
          <p:cNvSpPr/>
          <p:nvPr/>
        </p:nvSpPr>
        <p:spPr>
          <a:xfrm>
            <a:off x="320040" y="6473952"/>
            <a:ext cx="3657600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0" i="0" u="none" dirty="0">
                <a:solidFill>
                  <a:srgbClr val="8B949E">
                    <a:alpha val="72000"/>
                  </a:srgbClr>
                </a:solidFill>
                <a:latin typeface="Inter" pitchFamily="34" charset="0"/>
                <a:cs typeface="Inter" pitchFamily="34" charset="0"/>
              </a:rPr>
              <a:t>Infected Industries • Confidential • 2026</a:t>
            </a:r>
            <a:endParaRPr lang="en-US" sz="700"/>
          </a:p>
        </p:txBody>
      </p:sp>
      <p:pic>
        <p:nvPicPr>
          <p:cNvPr id="4098" name="Picture 2" descr="Threat Group">
            <a:extLst>
              <a:ext uri="{FF2B5EF4-FFF2-40B4-BE49-F238E27FC236}">
                <a16:creationId xmlns:a16="http://schemas.microsoft.com/office/drawing/2014/main" id="{5BB50442-2679-EB92-4AAD-428AED210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" y="1452408"/>
            <a:ext cx="3473976" cy="2315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Threat Actor">
            <a:extLst>
              <a:ext uri="{FF2B5EF4-FFF2-40B4-BE49-F238E27FC236}">
                <a16:creationId xmlns:a16="http://schemas.microsoft.com/office/drawing/2014/main" id="{4D9078FF-0E4F-77C1-F428-C693AC4C8D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410" y="1452408"/>
            <a:ext cx="3451860" cy="2315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2AB55BA-861F-C6BF-87E0-EBF5664A7F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57373" y="1452408"/>
            <a:ext cx="3556334" cy="231598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2F1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384048"/>
          </a:xfrm>
          <a:prstGeom prst="rect">
            <a:avLst/>
          </a:prstGeom>
          <a:solidFill>
            <a:srgbClr val="E4E3E0"/>
          </a:solidFill>
          <a:ln w="12700">
            <a:solidFill>
              <a:srgbClr val="D4D4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2926080" y="109728"/>
            <a:ext cx="64008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00" b="1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700"/>
          </a:p>
        </p:txBody>
      </p:sp>
      <p:sp>
        <p:nvSpPr>
          <p:cNvPr id="5" name="Text 3"/>
          <p:cNvSpPr/>
          <p:nvPr/>
        </p:nvSpPr>
        <p:spPr>
          <a:xfrm>
            <a:off x="9875520" y="109728"/>
            <a:ext cx="201168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700" b="1">
                <a:solidFill>
                  <a:srgbClr val="8A8A8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05 / 17</a:t>
            </a:r>
            <a:endParaRPr lang="en-US" sz="700"/>
          </a:p>
        </p:txBody>
      </p:sp>
      <p:sp>
        <p:nvSpPr>
          <p:cNvPr id="6" name="Shape 4"/>
          <p:cNvSpPr/>
          <p:nvPr/>
        </p:nvSpPr>
        <p:spPr>
          <a:xfrm>
            <a:off x="0" y="384048"/>
            <a:ext cx="3246120" cy="6128540"/>
          </a:xfrm>
          <a:prstGeom prst="rect">
            <a:avLst/>
          </a:prstGeom>
          <a:solidFill>
            <a:srgbClr val="F2F1EF"/>
          </a:solidFill>
          <a:ln w="12700">
            <a:solidFill>
              <a:srgbClr val="D4D4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3246120" y="384048"/>
            <a:ext cx="6446520" cy="612854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4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9692640" y="384048"/>
            <a:ext cx="2496312" cy="6128540"/>
          </a:xfrm>
          <a:prstGeom prst="rect">
            <a:avLst/>
          </a:prstGeom>
          <a:solidFill>
            <a:srgbClr val="6DC8AC"/>
          </a:solidFill>
          <a:ln w="12700">
            <a:solidFill>
              <a:srgbClr val="D4D4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708" y="603990"/>
            <a:ext cx="2409212" cy="3410226"/>
          </a:xfrm>
          <a:prstGeom prst="rect">
            <a:avLst/>
          </a:prstGeom>
        </p:spPr>
      </p:pic>
      <p:sp>
        <p:nvSpPr>
          <p:cNvPr id="11" name="Text 8"/>
          <p:cNvSpPr/>
          <p:nvPr/>
        </p:nvSpPr>
        <p:spPr>
          <a:xfrm>
            <a:off x="90969" y="4334890"/>
            <a:ext cx="28346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>
                <a:solidFill>
                  <a:srgbClr val="111111"/>
                </a:solidFill>
                <a:latin typeface="Bebas Neue" panose="020B0606020202050201" pitchFamily="34" charset="77"/>
                <a:ea typeface="Arial" pitchFamily="34" charset="-122"/>
                <a:cs typeface="Arial" pitchFamily="34" charset="-120"/>
              </a:rPr>
              <a:t>SAI Triage</a:t>
            </a:r>
            <a:endParaRPr lang="en-US" sz="2400">
              <a:latin typeface="Bebas Neue" panose="020B0606020202050201" pitchFamily="34" charset="77"/>
            </a:endParaRPr>
          </a:p>
        </p:txBody>
      </p:sp>
      <p:sp>
        <p:nvSpPr>
          <p:cNvPr id="12" name="Text 9"/>
          <p:cNvSpPr/>
          <p:nvPr/>
        </p:nvSpPr>
        <p:spPr>
          <a:xfrm>
            <a:off x="153925" y="4718319"/>
            <a:ext cx="3054095" cy="50447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>
                <a:solidFill>
                  <a:srgbClr val="3A3A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Replace body copy.</a:t>
            </a:r>
          </a:p>
          <a:p>
            <a:pPr marL="0" indent="0">
              <a:buNone/>
            </a:pPr>
            <a:endParaRPr lang="en-US" sz="800">
              <a:solidFill>
                <a:srgbClr val="3A3A3A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>
              <a:buNone/>
            </a:pPr>
            <a:r>
              <a:rPr lang="en-US" sz="800">
                <a:solidFill>
                  <a:srgbClr val="3A3A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Keep screenshots, charts, and hero art aligned with Brand Guide dashboard and hero rules.</a:t>
            </a:r>
            <a:endParaRPr lang="en-US" sz="800"/>
          </a:p>
        </p:txBody>
      </p:sp>
      <p:sp>
        <p:nvSpPr>
          <p:cNvPr id="13" name="Shape 10"/>
          <p:cNvSpPr/>
          <p:nvPr/>
        </p:nvSpPr>
        <p:spPr>
          <a:xfrm>
            <a:off x="9689592" y="5111496"/>
            <a:ext cx="2499359" cy="1401092"/>
          </a:xfrm>
          <a:prstGeom prst="rect">
            <a:avLst/>
          </a:prstGeom>
          <a:solidFill>
            <a:srgbClr val="111111"/>
          </a:solidFill>
          <a:ln w="12700">
            <a:solidFill>
              <a:srgbClr val="D4D4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1"/>
          <p:cNvSpPr/>
          <p:nvPr/>
        </p:nvSpPr>
        <p:spPr>
          <a:xfrm>
            <a:off x="10033362" y="5127548"/>
            <a:ext cx="1787433" cy="41708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b="1">
                <a:solidFill>
                  <a:srgbClr val="F2F1EF"/>
                </a:solidFill>
                <a:highlight>
                  <a:srgbClr val="000000"/>
                </a:highlight>
                <a:latin typeface="Georgia" pitchFamily="34" charset="0"/>
                <a:ea typeface="Georgia" pitchFamily="34" charset="-122"/>
                <a:cs typeface="Georgia" pitchFamily="34" charset="-120"/>
              </a:rPr>
              <a:t>30</a:t>
            </a:r>
            <a:r>
              <a:rPr lang="en-US" sz="1800" b="1">
                <a:solidFill>
                  <a:srgbClr val="F2F1EF"/>
                </a:solidFill>
                <a:highlight>
                  <a:srgbClr val="000000"/>
                </a:highlight>
                <a:latin typeface="Georgia" pitchFamily="34" charset="0"/>
                <a:ea typeface="Georgia" pitchFamily="34" charset="-122"/>
                <a:cs typeface="Georgia" pitchFamily="34" charset="-120"/>
              </a:rPr>
              <a:t>,000+</a:t>
            </a:r>
            <a:endParaRPr lang="en-US" sz="1800">
              <a:highlight>
                <a:srgbClr val="000000"/>
              </a:highlight>
            </a:endParaRPr>
          </a:p>
        </p:txBody>
      </p:sp>
      <p:sp>
        <p:nvSpPr>
          <p:cNvPr id="15" name="Text 12"/>
          <p:cNvSpPr/>
          <p:nvPr/>
        </p:nvSpPr>
        <p:spPr>
          <a:xfrm>
            <a:off x="9695688" y="5413611"/>
            <a:ext cx="2493263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00">
                <a:solidFill>
                  <a:srgbClr val="F2F1E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True positive IOCs identified that others missed.</a:t>
            </a:r>
            <a:endParaRPr lang="en-US" sz="700"/>
          </a:p>
        </p:txBody>
      </p:sp>
      <p:sp>
        <p:nvSpPr>
          <p:cNvPr id="16" name="Text 13"/>
          <p:cNvSpPr/>
          <p:nvPr/>
        </p:nvSpPr>
        <p:spPr>
          <a:xfrm>
            <a:off x="9717025" y="6035040"/>
            <a:ext cx="2424901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>
                <a:solidFill>
                  <a:srgbClr val="F2F1E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not identified by traditional endpoint platforms.</a:t>
            </a:r>
          </a:p>
          <a:p>
            <a:pPr marL="0" indent="0" algn="ctr">
              <a:buNone/>
            </a:pPr>
            <a:r>
              <a:rPr lang="en-US" sz="800">
                <a:solidFill>
                  <a:srgbClr val="F2F1E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Profiles often days ahead of public intel.</a:t>
            </a:r>
            <a:endParaRPr lang="en-US" sz="800"/>
          </a:p>
        </p:txBody>
      </p:sp>
      <p:sp>
        <p:nvSpPr>
          <p:cNvPr id="17" name="Text 14"/>
          <p:cNvSpPr/>
          <p:nvPr/>
        </p:nvSpPr>
        <p:spPr>
          <a:xfrm>
            <a:off x="237744" y="5446207"/>
            <a:ext cx="1325880" cy="201168"/>
          </a:xfrm>
          <a:prstGeom prst="rect">
            <a:avLst/>
          </a:prstGeom>
          <a:solidFill>
            <a:srgbClr val="FFFFFF"/>
          </a:solidFill>
          <a:ln>
            <a:solidFill>
              <a:srgbClr val="D4D4D4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600" b="1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IP Addresses</a:t>
            </a:r>
            <a:endParaRPr lang="en-US" sz="600"/>
          </a:p>
        </p:txBody>
      </p:sp>
      <p:sp>
        <p:nvSpPr>
          <p:cNvPr id="18" name="Text 15"/>
          <p:cNvSpPr/>
          <p:nvPr/>
        </p:nvSpPr>
        <p:spPr>
          <a:xfrm>
            <a:off x="1642872" y="5442740"/>
            <a:ext cx="1325880" cy="201168"/>
          </a:xfrm>
          <a:prstGeom prst="rect">
            <a:avLst/>
          </a:prstGeom>
          <a:solidFill>
            <a:srgbClr val="FFFFFF"/>
          </a:solidFill>
          <a:ln>
            <a:solidFill>
              <a:srgbClr val="D4D4D4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600" b="1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File Hashes</a:t>
            </a:r>
            <a:endParaRPr lang="en-US" sz="600"/>
          </a:p>
        </p:txBody>
      </p:sp>
      <p:sp>
        <p:nvSpPr>
          <p:cNvPr id="19" name="Text 16"/>
          <p:cNvSpPr/>
          <p:nvPr/>
        </p:nvSpPr>
        <p:spPr>
          <a:xfrm>
            <a:off x="225552" y="5780063"/>
            <a:ext cx="1325880" cy="201168"/>
          </a:xfrm>
          <a:prstGeom prst="rect">
            <a:avLst/>
          </a:prstGeom>
          <a:solidFill>
            <a:srgbClr val="FFFFFF"/>
          </a:solidFill>
          <a:ln>
            <a:solidFill>
              <a:srgbClr val="D4D4D4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600" b="1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Domains</a:t>
            </a:r>
            <a:endParaRPr lang="en-US" sz="600"/>
          </a:p>
        </p:txBody>
      </p:sp>
      <p:sp>
        <p:nvSpPr>
          <p:cNvPr id="20" name="Text 17"/>
          <p:cNvSpPr/>
          <p:nvPr/>
        </p:nvSpPr>
        <p:spPr>
          <a:xfrm>
            <a:off x="1645920" y="5777450"/>
            <a:ext cx="1325880" cy="201168"/>
          </a:xfrm>
          <a:prstGeom prst="rect">
            <a:avLst/>
          </a:prstGeom>
          <a:solidFill>
            <a:srgbClr val="FFFFFF"/>
          </a:solidFill>
          <a:ln>
            <a:solidFill>
              <a:srgbClr val="D4D4D4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600" b="1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Processes</a:t>
            </a:r>
            <a:endParaRPr lang="en-US" sz="600"/>
          </a:p>
        </p:txBody>
      </p:sp>
      <p:sp>
        <p:nvSpPr>
          <p:cNvPr id="21" name="Text 18"/>
          <p:cNvSpPr/>
          <p:nvPr/>
        </p:nvSpPr>
        <p:spPr>
          <a:xfrm>
            <a:off x="228600" y="6099048"/>
            <a:ext cx="1325880" cy="201168"/>
          </a:xfrm>
          <a:prstGeom prst="rect">
            <a:avLst/>
          </a:prstGeom>
          <a:solidFill>
            <a:srgbClr val="FFFFFF"/>
          </a:solidFill>
          <a:ln>
            <a:solidFill>
              <a:srgbClr val="D4D4D4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600" b="1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Custom Detections</a:t>
            </a:r>
            <a:endParaRPr lang="en-US" sz="600"/>
          </a:p>
        </p:txBody>
      </p:sp>
      <p:sp>
        <p:nvSpPr>
          <p:cNvPr id="22" name="Text 19"/>
          <p:cNvSpPr/>
          <p:nvPr/>
        </p:nvSpPr>
        <p:spPr>
          <a:xfrm>
            <a:off x="1632204" y="6099048"/>
            <a:ext cx="1325880" cy="201168"/>
          </a:xfrm>
          <a:prstGeom prst="rect">
            <a:avLst/>
          </a:prstGeom>
          <a:solidFill>
            <a:srgbClr val="FFFFFF"/>
          </a:solidFill>
          <a:ln>
            <a:solidFill>
              <a:srgbClr val="D4D4D4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600" b="1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Manual Entry</a:t>
            </a:r>
            <a:endParaRPr lang="en-US" sz="600"/>
          </a:p>
        </p:txBody>
      </p:sp>
      <p:sp>
        <p:nvSpPr>
          <p:cNvPr id="23" name="Text 20"/>
          <p:cNvSpPr/>
          <p:nvPr/>
        </p:nvSpPr>
        <p:spPr>
          <a:xfrm>
            <a:off x="3413760" y="1014984"/>
            <a:ext cx="41148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b="1">
                <a:solidFill>
                  <a:srgbClr val="8A8A8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800"/>
          </a:p>
        </p:txBody>
      </p:sp>
      <p:sp>
        <p:nvSpPr>
          <p:cNvPr id="24" name="Text 21"/>
          <p:cNvSpPr/>
          <p:nvPr/>
        </p:nvSpPr>
        <p:spPr>
          <a:xfrm>
            <a:off x="3825240" y="1014984"/>
            <a:ext cx="557784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>
                <a:solidFill>
                  <a:srgbClr val="111111"/>
                </a:solidFill>
                <a:latin typeface="Bebas Neue" panose="020B0606020202050201" pitchFamily="34" charset="77"/>
                <a:ea typeface="Arial" pitchFamily="34" charset="-122"/>
                <a:cs typeface="Arial" pitchFamily="34" charset="-120"/>
              </a:rPr>
              <a:t>Custom research toolkit</a:t>
            </a:r>
            <a:endParaRPr lang="en-US" sz="2000">
              <a:latin typeface="Bebas Neue" panose="020B0606020202050201" pitchFamily="34" charset="77"/>
            </a:endParaRPr>
          </a:p>
        </p:txBody>
      </p:sp>
      <p:sp>
        <p:nvSpPr>
          <p:cNvPr id="25" name="Text 22"/>
          <p:cNvSpPr/>
          <p:nvPr/>
        </p:nvSpPr>
        <p:spPr>
          <a:xfrm>
            <a:off x="3825240" y="1179576"/>
            <a:ext cx="55778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>
                <a:solidFill>
                  <a:srgbClr val="3A3A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Submit entities manually or let automation queue them for you — then SAI Triage draws on proprietary research tools built by the Infected Industries team, querying enrichment sources, reputation data, and contextual intelligence as part of every review.</a:t>
            </a:r>
            <a:endParaRPr lang="en-US" sz="900"/>
          </a:p>
        </p:txBody>
      </p:sp>
      <p:sp>
        <p:nvSpPr>
          <p:cNvPr id="26" name="Text 23"/>
          <p:cNvSpPr/>
          <p:nvPr/>
        </p:nvSpPr>
        <p:spPr>
          <a:xfrm>
            <a:off x="3413760" y="1975104"/>
            <a:ext cx="41148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b="1">
                <a:solidFill>
                  <a:srgbClr val="8A8A8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800"/>
          </a:p>
        </p:txBody>
      </p:sp>
      <p:sp>
        <p:nvSpPr>
          <p:cNvPr id="27" name="Text 24"/>
          <p:cNvSpPr/>
          <p:nvPr/>
        </p:nvSpPr>
        <p:spPr>
          <a:xfrm>
            <a:off x="3825240" y="1975104"/>
            <a:ext cx="557784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>
                <a:solidFill>
                  <a:srgbClr val="111111"/>
                </a:solidFill>
                <a:latin typeface="Bebas Neue" panose="020B0606020202050201" pitchFamily="34" charset="77"/>
                <a:ea typeface="Arial" pitchFamily="34" charset="-122"/>
                <a:cs typeface="Arial" pitchFamily="34" charset="-120"/>
              </a:rPr>
              <a:t>News &amp; article intelligence</a:t>
            </a:r>
            <a:endParaRPr lang="en-US" sz="2000">
              <a:latin typeface="Bebas Neue" panose="020B0606020202050201" pitchFamily="34" charset="77"/>
            </a:endParaRPr>
          </a:p>
        </p:txBody>
      </p:sp>
      <p:sp>
        <p:nvSpPr>
          <p:cNvPr id="28" name="Text 25"/>
          <p:cNvSpPr/>
          <p:nvPr/>
        </p:nvSpPr>
        <p:spPr>
          <a:xfrm>
            <a:off x="3825240" y="2098548"/>
            <a:ext cx="55778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>
                <a:solidFill>
                  <a:srgbClr val="3A3A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Reviews incoming news and scraped articles for threat actors, ransomware groups, and malware families — links actors, pulls IOCs into the entity base, and can respond in Slack or private messages.</a:t>
            </a:r>
            <a:endParaRPr lang="en-US" sz="900"/>
          </a:p>
        </p:txBody>
      </p:sp>
      <p:sp>
        <p:nvSpPr>
          <p:cNvPr id="29" name="Text 26"/>
          <p:cNvSpPr/>
          <p:nvPr/>
        </p:nvSpPr>
        <p:spPr>
          <a:xfrm>
            <a:off x="3413760" y="2935224"/>
            <a:ext cx="41148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b="1">
                <a:solidFill>
                  <a:srgbClr val="8A8A8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800"/>
          </a:p>
        </p:txBody>
      </p:sp>
      <p:sp>
        <p:nvSpPr>
          <p:cNvPr id="30" name="Text 27"/>
          <p:cNvSpPr/>
          <p:nvPr/>
        </p:nvSpPr>
        <p:spPr>
          <a:xfrm>
            <a:off x="3825240" y="2935224"/>
            <a:ext cx="557784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>
                <a:solidFill>
                  <a:srgbClr val="111111"/>
                </a:solidFill>
                <a:latin typeface="Bebas Neue" panose="020B0606020202050201" pitchFamily="34" charset="77"/>
                <a:ea typeface="Arial" pitchFamily="34" charset="-122"/>
                <a:cs typeface="Arial" pitchFamily="34" charset="-120"/>
              </a:rPr>
              <a:t>Attack path &amp; risk scoring</a:t>
            </a:r>
            <a:endParaRPr lang="en-US" sz="2000">
              <a:latin typeface="Bebas Neue" panose="020B0606020202050201" pitchFamily="34" charset="77"/>
            </a:endParaRPr>
          </a:p>
        </p:txBody>
      </p:sp>
      <p:sp>
        <p:nvSpPr>
          <p:cNvPr id="31" name="Text 28"/>
          <p:cNvSpPr/>
          <p:nvPr/>
        </p:nvSpPr>
        <p:spPr>
          <a:xfrm>
            <a:off x="3825240" y="3099816"/>
            <a:ext cx="55778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>
                <a:solidFill>
                  <a:srgbClr val="3A3A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Attack-path scoping links threat actors across entities. Organizations control how risk scoring works — SAI adjusts to your environment and explains remediation recommendations.</a:t>
            </a:r>
            <a:endParaRPr lang="en-US" sz="900"/>
          </a:p>
        </p:txBody>
      </p:sp>
      <p:sp>
        <p:nvSpPr>
          <p:cNvPr id="32" name="Text 29"/>
          <p:cNvSpPr/>
          <p:nvPr/>
        </p:nvSpPr>
        <p:spPr>
          <a:xfrm>
            <a:off x="3413760" y="3895344"/>
            <a:ext cx="41148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b="1">
                <a:solidFill>
                  <a:srgbClr val="8A8A8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04</a:t>
            </a:r>
            <a:endParaRPr lang="en-US" sz="800"/>
          </a:p>
        </p:txBody>
      </p:sp>
      <p:sp>
        <p:nvSpPr>
          <p:cNvPr id="33" name="Text 30"/>
          <p:cNvSpPr/>
          <p:nvPr/>
        </p:nvSpPr>
        <p:spPr>
          <a:xfrm>
            <a:off x="3825240" y="3895344"/>
            <a:ext cx="557784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>
                <a:solidFill>
                  <a:srgbClr val="111111"/>
                </a:solidFill>
                <a:latin typeface="Bebas Neue" panose="020B0606020202050201" pitchFamily="34" charset="77"/>
                <a:ea typeface="Arial" pitchFamily="34" charset="-122"/>
                <a:cs typeface="Arial" pitchFamily="34" charset="-120"/>
              </a:rPr>
              <a:t>Threat actor linking &amp; team reports</a:t>
            </a:r>
            <a:endParaRPr lang="en-US" sz="2000">
              <a:latin typeface="Bebas Neue" panose="020B0606020202050201" pitchFamily="34" charset="77"/>
            </a:endParaRPr>
          </a:p>
        </p:txBody>
      </p:sp>
      <p:sp>
        <p:nvSpPr>
          <p:cNvPr id="34" name="Text 31"/>
          <p:cNvSpPr/>
          <p:nvPr/>
        </p:nvSpPr>
        <p:spPr>
          <a:xfrm>
            <a:off x="3825240" y="4059936"/>
            <a:ext cx="55778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>
                <a:solidFill>
                  <a:srgbClr val="3A3A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When attribution is possible, SAI Triage connects reviewed entities to existing Threat Actor profiles — then produces structured threat reports your team can share, review, and act on together.</a:t>
            </a:r>
            <a:endParaRPr lang="en-US" sz="900"/>
          </a:p>
        </p:txBody>
      </p:sp>
      <p:sp>
        <p:nvSpPr>
          <p:cNvPr id="35" name="Text 32"/>
          <p:cNvSpPr/>
          <p:nvPr/>
        </p:nvSpPr>
        <p:spPr>
          <a:xfrm>
            <a:off x="3413760" y="4855464"/>
            <a:ext cx="41148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b="1">
                <a:solidFill>
                  <a:srgbClr val="8A8A8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05</a:t>
            </a:r>
            <a:endParaRPr lang="en-US" sz="800"/>
          </a:p>
        </p:txBody>
      </p:sp>
      <p:sp>
        <p:nvSpPr>
          <p:cNvPr id="36" name="Text 33"/>
          <p:cNvSpPr/>
          <p:nvPr/>
        </p:nvSpPr>
        <p:spPr>
          <a:xfrm>
            <a:off x="3825240" y="4855464"/>
            <a:ext cx="557784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>
                <a:solidFill>
                  <a:srgbClr val="111111"/>
                </a:solidFill>
                <a:latin typeface="Bebas Neue" panose="020B0606020202050201" pitchFamily="34" charset="77"/>
                <a:ea typeface="Arial" pitchFamily="34" charset="-122"/>
                <a:cs typeface="Arial" pitchFamily="34" charset="-120"/>
              </a:rPr>
              <a:t>Custom detections</a:t>
            </a:r>
            <a:endParaRPr lang="en-US" sz="2000">
              <a:latin typeface="Bebas Neue" panose="020B0606020202050201" pitchFamily="34" charset="77"/>
            </a:endParaRPr>
          </a:p>
        </p:txBody>
      </p:sp>
      <p:sp>
        <p:nvSpPr>
          <p:cNvPr id="37" name="Text 34"/>
          <p:cNvSpPr/>
          <p:nvPr/>
        </p:nvSpPr>
        <p:spPr>
          <a:xfrm>
            <a:off x="3825240" y="5020056"/>
            <a:ext cx="55778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>
                <a:solidFill>
                  <a:srgbClr val="3A3A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Teams can author custom detections for SAI Triage — defining what to watch for and automatically linking matched articles, entities, threat actors, and related intelligence as findings surface.</a:t>
            </a:r>
            <a:endParaRPr lang="en-US" sz="900"/>
          </a:p>
        </p:txBody>
      </p:sp>
      <p:sp>
        <p:nvSpPr>
          <p:cNvPr id="38" name="Text 35"/>
          <p:cNvSpPr/>
          <p:nvPr/>
        </p:nvSpPr>
        <p:spPr>
          <a:xfrm>
            <a:off x="9829800" y="566928"/>
            <a:ext cx="219456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>
                <a:solidFill>
                  <a:srgbClr val="111111"/>
                </a:solidFill>
                <a:latin typeface="Bebas Neue" panose="020B0606020202050201" pitchFamily="34" charset="77"/>
                <a:ea typeface="Arial" pitchFamily="34" charset="-122"/>
                <a:cs typeface="Arial" pitchFamily="34" charset="-120"/>
              </a:rPr>
              <a:t>Per-entity output</a:t>
            </a:r>
            <a:endParaRPr lang="en-US" sz="2000">
              <a:latin typeface="Bebas Neue" panose="020B0606020202050201" pitchFamily="34" charset="77"/>
            </a:endParaRPr>
          </a:p>
        </p:txBody>
      </p:sp>
      <p:sp>
        <p:nvSpPr>
          <p:cNvPr id="39" name="Text 36"/>
          <p:cNvSpPr/>
          <p:nvPr/>
        </p:nvSpPr>
        <p:spPr>
          <a:xfrm>
            <a:off x="9829800" y="868680"/>
            <a:ext cx="2194560" cy="1463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Risk Score</a:t>
            </a:r>
            <a:endParaRPr lang="en-US" sz="9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0" name="Text 37"/>
          <p:cNvSpPr/>
          <p:nvPr/>
        </p:nvSpPr>
        <p:spPr>
          <a:xfrm>
            <a:off x="9814560" y="1077802"/>
            <a:ext cx="219456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Calibrated 0–10 using a custom logic formula.</a:t>
            </a:r>
            <a:endParaRPr lang="en-US" sz="800"/>
          </a:p>
        </p:txBody>
      </p:sp>
      <p:sp>
        <p:nvSpPr>
          <p:cNvPr id="41" name="Text 38"/>
          <p:cNvSpPr/>
          <p:nvPr/>
        </p:nvSpPr>
        <p:spPr>
          <a:xfrm>
            <a:off x="9829800" y="1475456"/>
            <a:ext cx="2194560" cy="1463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Verdict</a:t>
            </a:r>
            <a:endParaRPr lang="en-US" sz="9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2" name="Text 39"/>
          <p:cNvSpPr/>
          <p:nvPr/>
        </p:nvSpPr>
        <p:spPr>
          <a:xfrm>
            <a:off x="9829800" y="1612081"/>
            <a:ext cx="2194560" cy="493775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Sai reviews incoming IOC entities using analyst created playbooks and workflows. He uses this logic to provide a verdict.</a:t>
            </a:r>
            <a:endParaRPr lang="en-US" sz="800"/>
          </a:p>
        </p:txBody>
      </p:sp>
      <p:sp>
        <p:nvSpPr>
          <p:cNvPr id="43" name="Text 40"/>
          <p:cNvSpPr/>
          <p:nvPr/>
        </p:nvSpPr>
        <p:spPr>
          <a:xfrm>
            <a:off x="9829800" y="2256482"/>
            <a:ext cx="2194560" cy="1463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Threat Actors</a:t>
            </a:r>
            <a:endParaRPr lang="en-US" sz="9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4" name="Text 41"/>
          <p:cNvSpPr/>
          <p:nvPr/>
        </p:nvSpPr>
        <p:spPr>
          <a:xfrm>
            <a:off x="9829800" y="2432454"/>
            <a:ext cx="2194560" cy="41356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Linked new entities to existing threat actor or ransomware group profiles for reporting and tracking.</a:t>
            </a:r>
            <a:endParaRPr lang="en-US" sz="800"/>
          </a:p>
        </p:txBody>
      </p:sp>
      <p:sp>
        <p:nvSpPr>
          <p:cNvPr id="45" name="Text 42"/>
          <p:cNvSpPr/>
          <p:nvPr/>
        </p:nvSpPr>
        <p:spPr>
          <a:xfrm>
            <a:off x="9829800" y="3016032"/>
            <a:ext cx="2194560" cy="1463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Threat Report</a:t>
            </a:r>
            <a:endParaRPr lang="en-US" sz="9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6" name="Text 43"/>
          <p:cNvSpPr/>
          <p:nvPr/>
        </p:nvSpPr>
        <p:spPr>
          <a:xfrm>
            <a:off x="9814560" y="3203136"/>
            <a:ext cx="2194560" cy="42806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 true positive entities are identified, Sai updates threat actor reports, Yara rules, Sigma rules and custom alerting.</a:t>
            </a:r>
            <a:endParaRPr lang="en-US" sz="800"/>
          </a:p>
        </p:txBody>
      </p:sp>
      <p:sp>
        <p:nvSpPr>
          <p:cNvPr id="47" name="Text 44"/>
          <p:cNvSpPr/>
          <p:nvPr/>
        </p:nvSpPr>
        <p:spPr>
          <a:xfrm>
            <a:off x="9829800" y="3758184"/>
            <a:ext cx="2194560" cy="1463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Custom Detections</a:t>
            </a:r>
            <a:endParaRPr lang="en-US" sz="9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8" name="Text 45"/>
          <p:cNvSpPr/>
          <p:nvPr/>
        </p:nvSpPr>
        <p:spPr>
          <a:xfrm>
            <a:off x="9829800" y="3943300"/>
            <a:ext cx="2194560" cy="4092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Users can tell Sai what to research using custom detections. Monitor breaches or threat actors and he will focus on them!</a:t>
            </a:r>
            <a:endParaRPr lang="en-US" sz="800"/>
          </a:p>
        </p:txBody>
      </p:sp>
      <p:sp>
        <p:nvSpPr>
          <p:cNvPr id="49" name="Text 46"/>
          <p:cNvSpPr/>
          <p:nvPr/>
        </p:nvSpPr>
        <p:spPr>
          <a:xfrm>
            <a:off x="9829800" y="4479881"/>
            <a:ext cx="2194560" cy="1463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Research trail</a:t>
            </a:r>
            <a:endParaRPr lang="en-US" sz="9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0" name="Text 47"/>
          <p:cNvSpPr/>
          <p:nvPr/>
        </p:nvSpPr>
        <p:spPr>
          <a:xfrm>
            <a:off x="9829800" y="4679492"/>
            <a:ext cx="2194560" cy="3497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 Sai triages entities, he provides updates and insights by using comments and logging.</a:t>
            </a:r>
            <a:endParaRPr lang="en-US" sz="800"/>
          </a:p>
        </p:txBody>
      </p:sp>
      <p:sp>
        <p:nvSpPr>
          <p:cNvPr id="51" name="Text 48"/>
          <p:cNvSpPr/>
          <p:nvPr/>
        </p:nvSpPr>
        <p:spPr>
          <a:xfrm>
            <a:off x="11907" y="6632213"/>
            <a:ext cx="3657600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0" i="0" u="none" dirty="0">
                <a:solidFill>
                  <a:srgbClr val="8B949E">
                    <a:alpha val="72000"/>
                  </a:srgbClr>
                </a:solidFill>
                <a:latin typeface="Inter" pitchFamily="34" charset="0"/>
                <a:cs typeface="Inter" pitchFamily="34" charset="0"/>
              </a:rPr>
              <a:t>Infected Industries • Confidential • 2026</a:t>
            </a:r>
            <a:endParaRPr lang="en-US" sz="700"/>
          </a:p>
        </p:txBody>
      </p:sp>
      <p:sp>
        <p:nvSpPr>
          <p:cNvPr id="52" name="Text 11">
            <a:extLst>
              <a:ext uri="{FF2B5EF4-FFF2-40B4-BE49-F238E27FC236}">
                <a16:creationId xmlns:a16="http://schemas.microsoft.com/office/drawing/2014/main" id="{FE399669-9199-4277-520F-83FCB6AE555F}"/>
              </a:ext>
            </a:extLst>
          </p:cNvPr>
          <p:cNvSpPr/>
          <p:nvPr/>
        </p:nvSpPr>
        <p:spPr>
          <a:xfrm>
            <a:off x="10033363" y="5681966"/>
            <a:ext cx="1787433" cy="41708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>
                <a:solidFill>
                  <a:srgbClr val="F2F1EF"/>
                </a:solidFill>
                <a:highlight>
                  <a:srgbClr val="000000"/>
                </a:highlight>
                <a:latin typeface="Georgia" pitchFamily="34" charset="0"/>
                <a:ea typeface="Georgia" pitchFamily="34" charset="-122"/>
                <a:cs typeface="Georgia" pitchFamily="34" charset="-120"/>
              </a:rPr>
              <a:t>85%</a:t>
            </a:r>
            <a:endParaRPr lang="en-US" sz="1800">
              <a:highlight>
                <a:srgbClr val="000000"/>
              </a:highligh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2F1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384048"/>
          </a:xfrm>
          <a:prstGeom prst="rect">
            <a:avLst/>
          </a:prstGeom>
          <a:solidFill>
            <a:srgbClr val="E4E3E0"/>
          </a:solidFill>
          <a:ln w="12700">
            <a:solidFill>
              <a:srgbClr val="D4D4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2926080" y="109728"/>
            <a:ext cx="64008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00" b="1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700"/>
          </a:p>
        </p:txBody>
      </p:sp>
      <p:sp>
        <p:nvSpPr>
          <p:cNvPr id="5" name="Text 3"/>
          <p:cNvSpPr/>
          <p:nvPr/>
        </p:nvSpPr>
        <p:spPr>
          <a:xfrm>
            <a:off x="9875520" y="109728"/>
            <a:ext cx="201168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700" b="1">
                <a:solidFill>
                  <a:srgbClr val="8A8A8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07 / 17</a:t>
            </a:r>
            <a:endParaRPr lang="en-US" sz="700"/>
          </a:p>
        </p:txBody>
      </p:sp>
      <p:sp>
        <p:nvSpPr>
          <p:cNvPr id="6" name="Text 4"/>
          <p:cNvSpPr/>
          <p:nvPr/>
        </p:nvSpPr>
        <p:spPr>
          <a:xfrm>
            <a:off x="502920" y="530352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>
                <a:solidFill>
                  <a:srgbClr val="111111"/>
                </a:solidFill>
                <a:latin typeface="Bebas Neue" panose="020B0606020202050201" pitchFamily="34" charset="77"/>
                <a:ea typeface="Arial" pitchFamily="34" charset="-122"/>
                <a:cs typeface="Arial" pitchFamily="34" charset="-120"/>
              </a:rPr>
              <a:t>Platform Experiences</a:t>
            </a:r>
            <a:endParaRPr lang="en-US" sz="2400">
              <a:latin typeface="Bebas Neue" panose="020B0606020202050201" pitchFamily="34" charset="77"/>
            </a:endParaRPr>
          </a:p>
        </p:txBody>
      </p:sp>
      <p:sp>
        <p:nvSpPr>
          <p:cNvPr id="7" name="Text 5"/>
          <p:cNvSpPr/>
          <p:nvPr/>
        </p:nvSpPr>
        <p:spPr>
          <a:xfrm>
            <a:off x="502920" y="914400"/>
            <a:ext cx="77724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>
                <a:solidFill>
                  <a:srgbClr val="3A3A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Replace body copy.</a:t>
            </a:r>
          </a:p>
          <a:p>
            <a:pPr marL="0" indent="0">
              <a:buNone/>
            </a:pPr>
            <a:endParaRPr lang="en-US" sz="1000">
              <a:solidFill>
                <a:srgbClr val="3A3A3A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>
              <a:buNone/>
            </a:pPr>
            <a:r>
              <a:rPr lang="en-US" sz="1000">
                <a:solidFill>
                  <a:srgbClr val="3A3A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Keep screenshots, charts, and hero art aligned with Brand Guide dashboard and hero rules.</a:t>
            </a:r>
            <a:endParaRPr lang="en-US" sz="1000"/>
          </a:p>
        </p:txBody>
      </p:sp>
      <p:sp>
        <p:nvSpPr>
          <p:cNvPr id="8" name="Shape 6"/>
          <p:cNvSpPr/>
          <p:nvPr/>
        </p:nvSpPr>
        <p:spPr>
          <a:xfrm>
            <a:off x="411480" y="1325880"/>
            <a:ext cx="3703320" cy="498348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4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845" y="4207856"/>
            <a:ext cx="3620589" cy="1989254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594360" y="1389888"/>
            <a:ext cx="7315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>
                <a:solidFill>
                  <a:srgbClr val="11111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2400"/>
          </a:p>
        </p:txBody>
      </p:sp>
      <p:sp>
        <p:nvSpPr>
          <p:cNvPr id="11" name="Text 8"/>
          <p:cNvSpPr/>
          <p:nvPr/>
        </p:nvSpPr>
        <p:spPr>
          <a:xfrm>
            <a:off x="594360" y="1801368"/>
            <a:ext cx="3383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>
                <a:solidFill>
                  <a:srgbClr val="111111"/>
                </a:solidFill>
                <a:latin typeface="Bebas Neue" panose="020B0606020202050201" pitchFamily="34" charset="77"/>
                <a:ea typeface="Arial" pitchFamily="34" charset="-122"/>
                <a:cs typeface="Arial" pitchFamily="34" charset="-120"/>
              </a:rPr>
              <a:t>Live Analytics</a:t>
            </a:r>
            <a:endParaRPr lang="en-US">
              <a:latin typeface="Bebas Neue" panose="020B0606020202050201" pitchFamily="34" charset="77"/>
            </a:endParaRPr>
          </a:p>
        </p:txBody>
      </p:sp>
      <p:sp>
        <p:nvSpPr>
          <p:cNvPr id="12" name="Text 9"/>
          <p:cNvSpPr/>
          <p:nvPr/>
        </p:nvSpPr>
        <p:spPr>
          <a:xfrm>
            <a:off x="502920" y="2187360"/>
            <a:ext cx="3383280" cy="1565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900" b="1"/>
              <a:t>Ransomware activity</a:t>
            </a:r>
            <a:r>
              <a:rPr lang="en-US" sz="900"/>
              <a:t> — Real-time tracking of active campaigns, victim disclosures, and group-level trends.</a:t>
            </a:r>
            <a:br>
              <a:rPr lang="en-US" sz="900"/>
            </a:br>
            <a:endParaRPr lang="en-US" sz="900"/>
          </a:p>
          <a:p>
            <a:r>
              <a:rPr lang="en-US" sz="900" b="1"/>
              <a:t>Latest news with SAI’s take</a:t>
            </a:r>
            <a:r>
              <a:rPr lang="en-US" sz="900"/>
              <a:t> — Curated headlines with SAI-enriched analysis, focused on actionable signal.</a:t>
            </a:r>
            <a:br>
              <a:rPr lang="en-US" sz="900"/>
            </a:br>
            <a:endParaRPr lang="en-US" sz="900"/>
          </a:p>
          <a:p>
            <a:r>
              <a:rPr lang="en-US" sz="900" b="1"/>
              <a:t>Threat actor profiles</a:t>
            </a:r>
            <a:r>
              <a:rPr lang="en-US" sz="900"/>
              <a:t> — Continuously updated adversary profiles with aliases, TTPs, linked entities, and attribution context.</a:t>
            </a:r>
          </a:p>
          <a:p>
            <a:endParaRPr lang="en-US" sz="900"/>
          </a:p>
          <a:p>
            <a:endParaRPr lang="en-US" sz="900"/>
          </a:p>
        </p:txBody>
      </p:sp>
      <p:sp>
        <p:nvSpPr>
          <p:cNvPr id="13" name="Shape 10"/>
          <p:cNvSpPr/>
          <p:nvPr/>
        </p:nvSpPr>
        <p:spPr>
          <a:xfrm>
            <a:off x="4297680" y="1325880"/>
            <a:ext cx="3703320" cy="498348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4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8639" y="4207856"/>
            <a:ext cx="3569816" cy="1989254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4381500" y="1389888"/>
            <a:ext cx="7315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>
                <a:solidFill>
                  <a:srgbClr val="11111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2400"/>
          </a:p>
        </p:txBody>
      </p:sp>
      <p:sp>
        <p:nvSpPr>
          <p:cNvPr id="16" name="Text 12"/>
          <p:cNvSpPr/>
          <p:nvPr/>
        </p:nvSpPr>
        <p:spPr>
          <a:xfrm>
            <a:off x="4381500" y="1801368"/>
            <a:ext cx="3383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>
                <a:solidFill>
                  <a:srgbClr val="111111"/>
                </a:solidFill>
                <a:latin typeface="Bebas Neue" panose="020B0606020202050201" pitchFamily="34" charset="77"/>
                <a:ea typeface="Arial" pitchFamily="34" charset="-122"/>
                <a:cs typeface="Arial" pitchFamily="34" charset="-120"/>
              </a:rPr>
              <a:t>Command Center</a:t>
            </a:r>
            <a:endParaRPr lang="en-US">
              <a:latin typeface="Bebas Neue" panose="020B0606020202050201" pitchFamily="34" charset="77"/>
            </a:endParaRPr>
          </a:p>
        </p:txBody>
      </p:sp>
      <p:sp>
        <p:nvSpPr>
          <p:cNvPr id="17" name="Text 13"/>
          <p:cNvSpPr/>
          <p:nvPr/>
        </p:nvSpPr>
        <p:spPr>
          <a:xfrm>
            <a:off x="4404360" y="2187360"/>
            <a:ext cx="3383280" cy="1634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900" b="1"/>
              <a:t>Unified entity queue</a:t>
            </a:r>
            <a:r>
              <a:rPr lang="en-US" sz="900"/>
              <a:t> — Domains, hashes, IPs, senders, and recent victims in one workspace, manual or automated.</a:t>
            </a:r>
            <a:br>
              <a:rPr lang="en-US" sz="900"/>
            </a:br>
            <a:endParaRPr lang="en-US" sz="900"/>
          </a:p>
          <a:p>
            <a:r>
              <a:rPr lang="en-US" sz="900" b="1"/>
              <a:t>Evidence &amp; context</a:t>
            </a:r>
            <a:r>
              <a:rPr lang="en-US" sz="900"/>
              <a:t> — Full research trail, enrichment sources, and supporting intelligence for every entity.</a:t>
            </a:r>
            <a:br>
              <a:rPr lang="en-US" sz="900"/>
            </a:br>
            <a:endParaRPr lang="en-US" sz="900"/>
          </a:p>
          <a:p>
            <a:r>
              <a:rPr lang="en-US" sz="900" b="1"/>
              <a:t>Insights &amp; verdict</a:t>
            </a:r>
            <a:r>
              <a:rPr lang="en-US" sz="900"/>
              <a:t> — Risk scoring, classification, threat actor links, and written rationale from SAI Triage.</a:t>
            </a:r>
            <a:br>
              <a:rPr lang="en-US" sz="900"/>
            </a:br>
            <a:endParaRPr lang="en-US" sz="900"/>
          </a:p>
          <a:p>
            <a:r>
              <a:rPr lang="en-US" sz="900" b="1"/>
              <a:t>Optional remediation</a:t>
            </a:r>
            <a:r>
              <a:rPr lang="en-US" sz="900"/>
              <a:t> — True positives push to CrowdStrike, Abnormal, or Intezer —analyst-initiated or by automation.</a:t>
            </a:r>
          </a:p>
        </p:txBody>
      </p:sp>
      <p:sp>
        <p:nvSpPr>
          <p:cNvPr id="18" name="Shape 14"/>
          <p:cNvSpPr/>
          <p:nvPr/>
        </p:nvSpPr>
        <p:spPr>
          <a:xfrm>
            <a:off x="8183880" y="1325880"/>
            <a:ext cx="3703320" cy="4983480"/>
          </a:xfrm>
          <a:prstGeom prst="rect">
            <a:avLst/>
          </a:prstGeom>
          <a:solidFill>
            <a:srgbClr val="FFFFFF"/>
          </a:solidFill>
          <a:ln w="12700">
            <a:solidFill>
              <a:srgbClr val="D4D4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5320" y="4169664"/>
            <a:ext cx="3505200" cy="2027446"/>
          </a:xfrm>
          <a:prstGeom prst="rect">
            <a:avLst/>
          </a:prstGeom>
        </p:spPr>
      </p:pic>
      <p:sp>
        <p:nvSpPr>
          <p:cNvPr id="20" name="Text 15"/>
          <p:cNvSpPr/>
          <p:nvPr/>
        </p:nvSpPr>
        <p:spPr>
          <a:xfrm>
            <a:off x="8275320" y="1386911"/>
            <a:ext cx="7315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>
                <a:solidFill>
                  <a:srgbClr val="11111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2400"/>
          </a:p>
        </p:txBody>
      </p:sp>
      <p:sp>
        <p:nvSpPr>
          <p:cNvPr id="21" name="Text 16"/>
          <p:cNvSpPr/>
          <p:nvPr/>
        </p:nvSpPr>
        <p:spPr>
          <a:xfrm>
            <a:off x="8275320" y="1801368"/>
            <a:ext cx="3383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>
                <a:solidFill>
                  <a:srgbClr val="111111"/>
                </a:solidFill>
                <a:latin typeface="Bebas Neue" panose="020B0606020202050201" pitchFamily="34" charset="77"/>
                <a:ea typeface="Arial" pitchFamily="34" charset="-122"/>
                <a:cs typeface="Arial" pitchFamily="34" charset="-120"/>
              </a:rPr>
              <a:t>Threat Map</a:t>
            </a:r>
            <a:endParaRPr lang="en-US">
              <a:latin typeface="Bebas Neue" panose="020B0606020202050201" pitchFamily="34" charset="77"/>
            </a:endParaRPr>
          </a:p>
        </p:txBody>
      </p:sp>
      <p:sp>
        <p:nvSpPr>
          <p:cNvPr id="22" name="Text 17"/>
          <p:cNvSpPr/>
          <p:nvPr/>
        </p:nvSpPr>
        <p:spPr>
          <a:xfrm>
            <a:off x="8275320" y="2116760"/>
            <a:ext cx="3383280" cy="187005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900" b="1"/>
              <a:t>Live geographic view</a:t>
            </a:r>
            <a:r>
              <a:rPr lang="en-US" sz="900"/>
              <a:t> — High-risk IPs and active threat activity on a global map.</a:t>
            </a:r>
            <a:br>
              <a:rPr lang="en-US" sz="900"/>
            </a:br>
            <a:endParaRPr lang="en-US" sz="900"/>
          </a:p>
          <a:p>
            <a:r>
              <a:rPr lang="en-US" sz="900" b="1"/>
              <a:t>Risk score 10 entities</a:t>
            </a:r>
            <a:r>
              <a:rPr lang="en-US" sz="900"/>
              <a:t> — Items that hit a risk score of 10 plot on the map in real time as SAI Triage completes review.</a:t>
            </a:r>
            <a:br>
              <a:rPr lang="en-US" sz="900"/>
            </a:br>
            <a:endParaRPr lang="en-US" sz="900"/>
          </a:p>
          <a:p>
            <a:r>
              <a:rPr lang="en-US" sz="900" b="1"/>
              <a:t>Global risk signals</a:t>
            </a:r>
            <a:r>
              <a:rPr lang="en-US" sz="900"/>
              <a:t> — Hotspots and activity update continuously as new intelligence surfaces.</a:t>
            </a:r>
            <a:br>
              <a:rPr lang="en-US" sz="900"/>
            </a:br>
            <a:endParaRPr lang="en-US" sz="900"/>
          </a:p>
          <a:p>
            <a:r>
              <a:rPr lang="en-US" sz="900" b="1"/>
              <a:t>Live news &amp; article feed</a:t>
            </a:r>
            <a:r>
              <a:rPr lang="en-US" sz="900"/>
              <a:t> — Security news and scraped articles stream in real time alongside the map for correlation with geographic risk</a:t>
            </a:r>
          </a:p>
          <a:p>
            <a:pPr marL="0" indent="0">
              <a:buNone/>
            </a:pPr>
            <a:endParaRPr lang="en-US" sz="900"/>
          </a:p>
        </p:txBody>
      </p:sp>
      <p:sp>
        <p:nvSpPr>
          <p:cNvPr id="23" name="Text 18"/>
          <p:cNvSpPr/>
          <p:nvPr/>
        </p:nvSpPr>
        <p:spPr>
          <a:xfrm>
            <a:off x="320040" y="6473952"/>
            <a:ext cx="3657600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0" i="0" u="none" dirty="0">
                <a:solidFill>
                  <a:srgbClr val="8B949E">
                    <a:alpha val="72000"/>
                  </a:srgbClr>
                </a:solidFill>
                <a:latin typeface="Inter" pitchFamily="34" charset="0"/>
                <a:cs typeface="Inter" pitchFamily="34" charset="0"/>
              </a:rPr>
              <a:t>Infected Industries • Confidential • 2026</a:t>
            </a:r>
            <a:endParaRPr lang="en-US" sz="7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2F1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384048"/>
          </a:xfrm>
          <a:prstGeom prst="rect">
            <a:avLst/>
          </a:prstGeom>
          <a:solidFill>
            <a:srgbClr val="E4E3E0"/>
          </a:solidFill>
          <a:ln w="12700">
            <a:solidFill>
              <a:srgbClr val="D4D4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2926080" y="109728"/>
            <a:ext cx="64008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700" b="1"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700" b="1"/>
          </a:p>
        </p:txBody>
      </p:sp>
      <p:sp>
        <p:nvSpPr>
          <p:cNvPr id="5" name="Text 3"/>
          <p:cNvSpPr/>
          <p:nvPr/>
        </p:nvSpPr>
        <p:spPr>
          <a:xfrm>
            <a:off x="9875520" y="109728"/>
            <a:ext cx="201168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700" b="1">
                <a:solidFill>
                  <a:srgbClr val="8A8A8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 / 17</a:t>
            </a:r>
            <a:endParaRPr lang="en-US" sz="700"/>
          </a:p>
        </p:txBody>
      </p:sp>
      <p:sp>
        <p:nvSpPr>
          <p:cNvPr id="6" name="Text 4"/>
          <p:cNvSpPr/>
          <p:nvPr/>
        </p:nvSpPr>
        <p:spPr>
          <a:xfrm>
            <a:off x="5369560" y="6475984"/>
            <a:ext cx="7315200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800"/>
          </a:p>
        </p:txBody>
      </p:sp>
      <p:sp>
        <p:nvSpPr>
          <p:cNvPr id="7" name="Text 5"/>
          <p:cNvSpPr/>
          <p:nvPr/>
        </p:nvSpPr>
        <p:spPr>
          <a:xfrm>
            <a:off x="411480" y="76200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>
                <a:solidFill>
                  <a:srgbClr val="111111"/>
                </a:solidFill>
                <a:latin typeface="Bebas Neue" panose="020B0606020202050201" pitchFamily="34" charset="77"/>
                <a:ea typeface="Arial" pitchFamily="34" charset="-122"/>
                <a:cs typeface="Arial" pitchFamily="34" charset="-120"/>
              </a:rPr>
              <a:t>How We Compare</a:t>
            </a:r>
            <a:endParaRPr lang="en-US" sz="2400">
              <a:latin typeface="Bebas Neue" panose="020B0606020202050201" pitchFamily="34" charset="77"/>
            </a:endParaRPr>
          </a:p>
        </p:txBody>
      </p:sp>
      <p:sp>
        <p:nvSpPr>
          <p:cNvPr id="8" name="Text 6"/>
          <p:cNvSpPr/>
          <p:nvPr/>
        </p:nvSpPr>
        <p:spPr>
          <a:xfrm>
            <a:off x="502920" y="105156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>
                <a:solidFill>
                  <a:srgbClr val="3A3A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Replace body copy.</a:t>
            </a:r>
          </a:p>
          <a:p>
            <a:pPr marL="0" indent="0">
              <a:buNone/>
            </a:pPr>
            <a:endParaRPr lang="en-US" sz="900">
              <a:solidFill>
                <a:srgbClr val="3A3A3A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>
              <a:buNone/>
            </a:pPr>
            <a:r>
              <a:rPr lang="en-US" sz="900">
                <a:solidFill>
                  <a:srgbClr val="3A3A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Keep screenshots, charts, and hero art aligned with Brand Guide dashboard and hero rules.</a:t>
            </a:r>
            <a:endParaRPr lang="en-US" sz="90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11480" y="1508760"/>
          <a:ext cx="11338560" cy="4892048"/>
        </p:xfrm>
        <a:graphic>
          <a:graphicData uri="http://schemas.openxmlformats.org/drawingml/2006/table">
            <a:tbl>
              <a:tblPr/>
              <a:tblGrid>
                <a:gridCol w="45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0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661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5753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 b="1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Capability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1111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 b="1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SAI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1111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 b="1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Competitor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1111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5753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Detection rule authoring (SAI Code)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 b="1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YARA, Sigma, SIEM/XDR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C4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Manual / separate tools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5753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Fine-tuned entity triage (SAI Triage)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 b="1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IP, hash, domain, process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C4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Generic enrichment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5753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Multi-model AI investigation agents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 b="1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Orchestrated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C4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Single-model / manual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5753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Analyst-built guardrails &amp; prompt engineering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 b="1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Built-in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C4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—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5753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AI Threat Hunting Agent &amp; unified command workspace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 b="1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Core platform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C4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Not primary focus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5753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Adversary HUMINT &amp; underground intelligence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 b="1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Curated feeds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C4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Core strength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5753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Dark web query intelligence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 b="1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Query-driven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C4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Analyst-led feeds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5753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Entity triage queues &amp; operational workflows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 b="1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Built-in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C4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Intelligence-led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5753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Custom SAI Triage detections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 b="1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User-defined linking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C4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—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5753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Full API &amp; SAI Tools automation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 b="1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Programmatic access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C4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Limited / UI-only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5753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True Positive push to EDR / XDR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 b="1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CrowdStrike, Abnormal, Intezer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C4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Manual export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5753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Mobile triage (SAI Swipe)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 b="1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Included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C4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—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5753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Attack surface &amp; third-party exposure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 b="1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Limited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C4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Exposure platform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5753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Behavioral threat hunting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 b="1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AI-assisted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C4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Guided hunt packs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5753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Knowledge base &amp; analyst runbooks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 b="1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Built-in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C4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650">
                          <a:solidFill>
                            <a:srgbClr val="3A3A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Finished intel reports</a:t>
                      </a:r>
                      <a:endParaRPr lang="en-US" sz="65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4D4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10" name="Text 7"/>
          <p:cNvSpPr/>
          <p:nvPr/>
        </p:nvSpPr>
        <p:spPr>
          <a:xfrm>
            <a:off x="320040" y="6473952"/>
            <a:ext cx="3657600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0" i="0" u="none" dirty="0">
                <a:solidFill>
                  <a:srgbClr val="8B949E">
                    <a:alpha val="72000"/>
                  </a:srgbClr>
                </a:solidFill>
                <a:latin typeface="Inter" pitchFamily="34" charset="0"/>
                <a:cs typeface="Inter" pitchFamily="34" charset="0"/>
              </a:rPr>
              <a:t>Infected Industries • Confidential • 2026</a:t>
            </a:r>
            <a:endParaRPr lang="en-US" sz="7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384048"/>
          </a:xfrm>
          <a:prstGeom prst="rect">
            <a:avLst/>
          </a:prstGeom>
          <a:solidFill>
            <a:srgbClr val="E4E3E0"/>
          </a:solidFill>
          <a:ln w="12700">
            <a:solidFill>
              <a:srgbClr val="D4D4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2926080" y="109728"/>
            <a:ext cx="64008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00" b="1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700"/>
          </a:p>
        </p:txBody>
      </p:sp>
      <p:sp>
        <p:nvSpPr>
          <p:cNvPr id="5" name="Text 3"/>
          <p:cNvSpPr/>
          <p:nvPr/>
        </p:nvSpPr>
        <p:spPr>
          <a:xfrm>
            <a:off x="9875520" y="109728"/>
            <a:ext cx="201168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700" b="1">
                <a:solidFill>
                  <a:srgbClr val="8A8A8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17 / 17</a:t>
            </a:r>
            <a:endParaRPr lang="en-US" sz="700"/>
          </a:p>
        </p:txBody>
      </p:sp>
      <p:sp>
        <p:nvSpPr>
          <p:cNvPr id="11" name="Text 8"/>
          <p:cNvSpPr/>
          <p:nvPr/>
        </p:nvSpPr>
        <p:spPr>
          <a:xfrm>
            <a:off x="320040" y="6473952"/>
            <a:ext cx="3657600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0" i="0" u="none" dirty="0">
                <a:solidFill>
                  <a:srgbClr val="8B949E">
                    <a:alpha val="72000"/>
                  </a:srgbClr>
                </a:solidFill>
                <a:latin typeface="Inter" pitchFamily="34" charset="0"/>
                <a:cs typeface="Inter" pitchFamily="34" charset="0"/>
              </a:rPr>
              <a:t>Infected Industries • Confidential • 2026</a:t>
            </a:r>
            <a:endParaRPr lang="en-US" sz="700"/>
          </a:p>
        </p:txBody>
      </p:sp>
      <p:sp>
        <p:nvSpPr>
          <p:cNvPr id="12" name="Text 6">
            <a:extLst>
              <a:ext uri="{FF2B5EF4-FFF2-40B4-BE49-F238E27FC236}">
                <a16:creationId xmlns:a16="http://schemas.microsoft.com/office/drawing/2014/main" id="{57A0033E-19B7-AA5D-3251-AD944E34E4AE}"/>
              </a:ext>
            </a:extLst>
          </p:cNvPr>
          <p:cNvSpPr/>
          <p:nvPr/>
        </p:nvSpPr>
        <p:spPr>
          <a:xfrm>
            <a:off x="3399091" y="2725040"/>
            <a:ext cx="5486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000" b="1">
                <a:latin typeface="Bebas Neue" panose="020B0606020202050201" pitchFamily="34" charset="77"/>
                <a:ea typeface="Arial" pitchFamily="34" charset="-122"/>
                <a:cs typeface="Arial" pitchFamily="34" charset="-120"/>
              </a:rPr>
              <a:t>Questions?</a:t>
            </a:r>
            <a:endParaRPr lang="en-US" sz="6000">
              <a:latin typeface="Bebas Neue" panose="020B0606020202050201" pitchFamily="34" charset="7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D556463-D8CC-4D9A-87D3-21127319A439}" vid="{5E3F82C1-8FE3-4897-A94A-36C72A64D54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977</Words>
  <Application>Microsoft Office PowerPoint</Application>
  <PresentationFormat>Widescreen</PresentationFormat>
  <Paragraphs>153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Bebas Neue</vt:lpstr>
      <vt:lpstr>Georgia</vt:lpstr>
      <vt:lpstr>Inter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Infected Industries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 Secure Pitch Deck</dc:title>
  <dc:subject>SAI Secure Pitch Deck</dc:subject>
  <dc:creator>Infected Industries</dc:creator>
  <cp:lastModifiedBy>Sam Shreve</cp:lastModifiedBy>
  <cp:revision>3</cp:revision>
  <dcterms:created xsi:type="dcterms:W3CDTF">2026-06-08T20:32:52Z</dcterms:created>
  <dcterms:modified xsi:type="dcterms:W3CDTF">2026-06-28T02:31:06Z</dcterms:modified>
</cp:coreProperties>
</file>