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7" r:id="rId6"/>
    <p:sldId id="272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7DBB"/>
    <a:srgbClr val="6DC8AC"/>
    <a:srgbClr val="F27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14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/>
          </a:p>
        </p:txBody>
      </p:sp>
      <p:sp>
        <p:nvSpPr>
          <p:cNvPr id="6" name="Shape 4"/>
          <p:cNvSpPr/>
          <p:nvPr/>
        </p:nvSpPr>
        <p:spPr>
          <a:xfrm>
            <a:off x="0" y="384048"/>
            <a:ext cx="5852160" cy="6080760"/>
          </a:xfrm>
          <a:prstGeom prst="rect">
            <a:avLst/>
          </a:prstGeom>
          <a:solidFill>
            <a:srgbClr val="F2F1E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3968646"/>
            <a:ext cx="2514601" cy="133487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440" y="498348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Threats? Hunted.</a:t>
            </a:r>
            <a:endParaRPr lang="en-US" sz="3200">
              <a:latin typeface="Bebas Neue" panose="020B0606020202050201" pitchFamily="34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50651" y="5367528"/>
            <a:ext cx="47548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body copy.</a:t>
            </a:r>
          </a:p>
          <a:p>
            <a:pPr marL="0" indent="0">
              <a:buNone/>
            </a:pPr>
            <a:endParaRPr lang="en-US" sz="1100">
              <a:solidFill>
                <a:srgbClr val="3A3A3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1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screenshots, charts, and hero art aligned with Brand Guide dashboard and hero rules.</a:t>
            </a:r>
            <a:endParaRPr lang="en-US" sz="110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0" y="384048"/>
            <a:ext cx="6291072" cy="6080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0651" y="6592824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/>
          </a:p>
        </p:txBody>
      </p:sp>
      <p:sp>
        <p:nvSpPr>
          <p:cNvPr id="5" name="Text 3"/>
          <p:cNvSpPr/>
          <p:nvPr/>
        </p:nvSpPr>
        <p:spPr>
          <a:xfrm>
            <a:off x="9875520" y="109728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/ 17</a:t>
            </a:r>
            <a:endParaRPr lang="en-US" sz="700"/>
          </a:p>
        </p:txBody>
      </p:sp>
      <p:sp>
        <p:nvSpPr>
          <p:cNvPr id="6" name="Text 4"/>
          <p:cNvSpPr/>
          <p:nvPr/>
        </p:nvSpPr>
        <p:spPr>
          <a:xfrm>
            <a:off x="502920" y="566928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The Problem</a:t>
            </a:r>
            <a:endParaRPr lang="en-US" sz="2400">
              <a:latin typeface="Bebas Neue" panose="020B0606020202050201" pitchFamily="34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11480" y="1051560"/>
            <a:ext cx="3703320" cy="4892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33400" y="4581676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Team time constraints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4360" y="4720856"/>
            <a:ext cx="3291840" cy="9027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body copy.</a:t>
            </a:r>
          </a:p>
          <a:p>
            <a:pPr marL="0" indent="0">
              <a:buNone/>
            </a:pPr>
            <a:endParaRPr lang="en-US" sz="900">
              <a:solidFill>
                <a:srgbClr val="3A3A3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screenshots, charts, and hero art aligned with Brand Guide dashboard and hero rules.</a:t>
            </a:r>
            <a:endParaRPr lang="en-US" sz="900"/>
          </a:p>
        </p:txBody>
      </p:sp>
      <p:sp>
        <p:nvSpPr>
          <p:cNvPr id="10" name="Shape 8"/>
          <p:cNvSpPr/>
          <p:nvPr/>
        </p:nvSpPr>
        <p:spPr>
          <a:xfrm>
            <a:off x="4297680" y="1051560"/>
            <a:ext cx="3703320" cy="4892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450080" y="4581676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AI evolution &amp; speed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480560" y="4810276"/>
            <a:ext cx="3291840" cy="8132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Threat actors use AI to pivot faster, refine failed attacks, and scale ransomware-as-a-service — lowering the bar for sophisticated campaigns.</a:t>
            </a:r>
            <a:endParaRPr lang="en-US" sz="900"/>
          </a:p>
        </p:txBody>
      </p:sp>
      <p:sp>
        <p:nvSpPr>
          <p:cNvPr id="13" name="Shape 11"/>
          <p:cNvSpPr/>
          <p:nvPr/>
        </p:nvSpPr>
        <p:spPr>
          <a:xfrm>
            <a:off x="8183880" y="1051560"/>
            <a:ext cx="3703320" cy="4892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0" y="4581676"/>
            <a:ext cx="329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The EDR gap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366760" y="4810276"/>
            <a:ext cx="3291840" cy="8132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Leading endpoint platforms meet compliance needs but often silo management, deprioritize core functionality, and leave customers with limited customization and missed IOCs.</a:t>
            </a:r>
            <a:endParaRPr lang="en-US" sz="900"/>
          </a:p>
        </p:txBody>
      </p:sp>
      <p:sp>
        <p:nvSpPr>
          <p:cNvPr id="17" name="Text 15"/>
          <p:cNvSpPr/>
          <p:nvPr/>
        </p:nvSpPr>
        <p:spPr>
          <a:xfrm>
            <a:off x="320040" y="6473952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  <p:pic>
        <p:nvPicPr>
          <p:cNvPr id="4098" name="Picture 2" descr="Threat Group">
            <a:extLst>
              <a:ext uri="{FF2B5EF4-FFF2-40B4-BE49-F238E27FC236}">
                <a16:creationId xmlns:a16="http://schemas.microsoft.com/office/drawing/2014/main" id="{5BB50442-2679-EB92-4AAD-428AED21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452408"/>
            <a:ext cx="3473976" cy="23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t Actor">
            <a:extLst>
              <a:ext uri="{FF2B5EF4-FFF2-40B4-BE49-F238E27FC236}">
                <a16:creationId xmlns:a16="http://schemas.microsoft.com/office/drawing/2014/main" id="{4D9078FF-0E4F-77C1-F428-C693AC4C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0" y="1452408"/>
            <a:ext cx="3451860" cy="23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AB55BA-861F-C6BF-87E0-EBF5664A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373" y="1452408"/>
            <a:ext cx="3556334" cy="2315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/>
          </a:p>
        </p:txBody>
      </p:sp>
      <p:sp>
        <p:nvSpPr>
          <p:cNvPr id="5" name="Text 3"/>
          <p:cNvSpPr/>
          <p:nvPr/>
        </p:nvSpPr>
        <p:spPr>
          <a:xfrm>
            <a:off x="9875520" y="109728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/ 17</a:t>
            </a:r>
            <a:endParaRPr lang="en-US" sz="700"/>
          </a:p>
        </p:txBody>
      </p:sp>
      <p:sp>
        <p:nvSpPr>
          <p:cNvPr id="6" name="Shape 4"/>
          <p:cNvSpPr/>
          <p:nvPr/>
        </p:nvSpPr>
        <p:spPr>
          <a:xfrm>
            <a:off x="0" y="384048"/>
            <a:ext cx="3246120" cy="6128540"/>
          </a:xfrm>
          <a:prstGeom prst="rect">
            <a:avLst/>
          </a:prstGeom>
          <a:solidFill>
            <a:srgbClr val="F2F1E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246120" y="384048"/>
            <a:ext cx="6446520" cy="61285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692640" y="384048"/>
            <a:ext cx="2496312" cy="6128540"/>
          </a:xfrm>
          <a:prstGeom prst="rect">
            <a:avLst/>
          </a:prstGeom>
          <a:solidFill>
            <a:srgbClr val="6DC8AC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08" y="603990"/>
            <a:ext cx="2409212" cy="341022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90969" y="4334890"/>
            <a:ext cx="2834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SAI Triage</a:t>
            </a:r>
            <a:endParaRPr lang="en-US" sz="2400">
              <a:latin typeface="Bebas Neue" panose="020B0606020202050201" pitchFamily="34" charset="7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3925" y="4718319"/>
            <a:ext cx="3054095" cy="5044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body copy.</a:t>
            </a:r>
          </a:p>
          <a:p>
            <a:pPr marL="0" indent="0">
              <a:buNone/>
            </a:pPr>
            <a:endParaRPr lang="en-US" sz="800">
              <a:solidFill>
                <a:srgbClr val="3A3A3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8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screenshots, charts, and hero art aligned with Brand Guide dashboard and hero rules.</a:t>
            </a:r>
            <a:endParaRPr lang="en-US" sz="800"/>
          </a:p>
        </p:txBody>
      </p:sp>
      <p:sp>
        <p:nvSpPr>
          <p:cNvPr id="13" name="Shape 10"/>
          <p:cNvSpPr/>
          <p:nvPr/>
        </p:nvSpPr>
        <p:spPr>
          <a:xfrm>
            <a:off x="9689592" y="5111496"/>
            <a:ext cx="2499359" cy="1401092"/>
          </a:xfrm>
          <a:prstGeom prst="rect">
            <a:avLst/>
          </a:prstGeom>
          <a:solidFill>
            <a:srgbClr val="111111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033362" y="5127548"/>
            <a:ext cx="1787433" cy="4170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F2F1EF"/>
                </a:solidFill>
                <a:highlight>
                  <a:srgbClr val="000000"/>
                </a:highlight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r>
              <a:rPr lang="en-US" sz="1800" b="1">
                <a:solidFill>
                  <a:srgbClr val="F2F1EF"/>
                </a:solidFill>
                <a:highlight>
                  <a:srgbClr val="000000"/>
                </a:highlight>
                <a:latin typeface="Georgia" pitchFamily="34" charset="0"/>
                <a:ea typeface="Georgia" pitchFamily="34" charset="-122"/>
                <a:cs typeface="Georgia" pitchFamily="34" charset="-120"/>
              </a:rPr>
              <a:t>,000+</a:t>
            </a:r>
            <a:endParaRPr lang="en-US" sz="1800">
              <a:highlight>
                <a:srgbClr val="000000"/>
              </a:highlight>
            </a:endParaRPr>
          </a:p>
        </p:txBody>
      </p:sp>
      <p:sp>
        <p:nvSpPr>
          <p:cNvPr id="15" name="Text 12"/>
          <p:cNvSpPr/>
          <p:nvPr/>
        </p:nvSpPr>
        <p:spPr>
          <a:xfrm>
            <a:off x="9695688" y="5413611"/>
            <a:ext cx="2493263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>
                <a:solidFill>
                  <a:srgbClr val="F2F1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True positive IOCs identified that others missed.</a:t>
            </a:r>
            <a:endParaRPr lang="en-US" sz="700"/>
          </a:p>
        </p:txBody>
      </p:sp>
      <p:sp>
        <p:nvSpPr>
          <p:cNvPr id="16" name="Text 13"/>
          <p:cNvSpPr/>
          <p:nvPr/>
        </p:nvSpPr>
        <p:spPr>
          <a:xfrm>
            <a:off x="9717025" y="6035040"/>
            <a:ext cx="2424901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>
                <a:solidFill>
                  <a:srgbClr val="F2F1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identified by traditional endpoint platforms.</a:t>
            </a:r>
          </a:p>
          <a:p>
            <a:pPr marL="0" indent="0" algn="ctr">
              <a:buNone/>
            </a:pPr>
            <a:r>
              <a:rPr lang="en-US" sz="800">
                <a:solidFill>
                  <a:srgbClr val="F2F1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Profiles often days ahead of public intel.</a:t>
            </a:r>
            <a:endParaRPr lang="en-US" sz="800"/>
          </a:p>
        </p:txBody>
      </p:sp>
      <p:sp>
        <p:nvSpPr>
          <p:cNvPr id="17" name="Text 14"/>
          <p:cNvSpPr/>
          <p:nvPr/>
        </p:nvSpPr>
        <p:spPr>
          <a:xfrm>
            <a:off x="237744" y="5446207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 Addresses</a:t>
            </a:r>
            <a:endParaRPr lang="en-US" sz="600"/>
          </a:p>
        </p:txBody>
      </p:sp>
      <p:sp>
        <p:nvSpPr>
          <p:cNvPr id="18" name="Text 15"/>
          <p:cNvSpPr/>
          <p:nvPr/>
        </p:nvSpPr>
        <p:spPr>
          <a:xfrm>
            <a:off x="1642872" y="5442740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File Hashes</a:t>
            </a:r>
            <a:endParaRPr lang="en-US" sz="600"/>
          </a:p>
        </p:txBody>
      </p:sp>
      <p:sp>
        <p:nvSpPr>
          <p:cNvPr id="19" name="Text 16"/>
          <p:cNvSpPr/>
          <p:nvPr/>
        </p:nvSpPr>
        <p:spPr>
          <a:xfrm>
            <a:off x="225552" y="5780063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Domains</a:t>
            </a:r>
            <a:endParaRPr lang="en-US" sz="600"/>
          </a:p>
        </p:txBody>
      </p:sp>
      <p:sp>
        <p:nvSpPr>
          <p:cNvPr id="20" name="Text 17"/>
          <p:cNvSpPr/>
          <p:nvPr/>
        </p:nvSpPr>
        <p:spPr>
          <a:xfrm>
            <a:off x="1645920" y="5777450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Processes</a:t>
            </a:r>
            <a:endParaRPr lang="en-US" sz="600"/>
          </a:p>
        </p:txBody>
      </p:sp>
      <p:sp>
        <p:nvSpPr>
          <p:cNvPr id="21" name="Text 18"/>
          <p:cNvSpPr/>
          <p:nvPr/>
        </p:nvSpPr>
        <p:spPr>
          <a:xfrm>
            <a:off x="228600" y="6099048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Detections</a:t>
            </a:r>
            <a:endParaRPr lang="en-US" sz="600"/>
          </a:p>
        </p:txBody>
      </p:sp>
      <p:sp>
        <p:nvSpPr>
          <p:cNvPr id="22" name="Text 19"/>
          <p:cNvSpPr/>
          <p:nvPr/>
        </p:nvSpPr>
        <p:spPr>
          <a:xfrm>
            <a:off x="1632204" y="6099048"/>
            <a:ext cx="1325880" cy="201168"/>
          </a:xfrm>
          <a:prstGeom prst="rect">
            <a:avLst/>
          </a:prstGeom>
          <a:solidFill>
            <a:srgbClr val="FFFFFF"/>
          </a:solidFill>
          <a:ln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Manual Entry</a:t>
            </a:r>
            <a:endParaRPr lang="en-US" sz="600"/>
          </a:p>
        </p:txBody>
      </p:sp>
      <p:sp>
        <p:nvSpPr>
          <p:cNvPr id="23" name="Text 20"/>
          <p:cNvSpPr/>
          <p:nvPr/>
        </p:nvSpPr>
        <p:spPr>
          <a:xfrm>
            <a:off x="3413760" y="1014984"/>
            <a:ext cx="4114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800"/>
          </a:p>
        </p:txBody>
      </p:sp>
      <p:sp>
        <p:nvSpPr>
          <p:cNvPr id="24" name="Text 21"/>
          <p:cNvSpPr/>
          <p:nvPr/>
        </p:nvSpPr>
        <p:spPr>
          <a:xfrm>
            <a:off x="3825240" y="1014984"/>
            <a:ext cx="5577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Custom research toolkit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3825240" y="1179576"/>
            <a:ext cx="5577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Submit entities manually or let automation queue them for you — then SAI Triage draws on proprietary research tools built by the Infected Industries team, querying enrichment sources, reputation data, and contextual intelligence as part of every review.</a:t>
            </a:r>
            <a:endParaRPr lang="en-US" sz="900"/>
          </a:p>
        </p:txBody>
      </p:sp>
      <p:sp>
        <p:nvSpPr>
          <p:cNvPr id="26" name="Text 23"/>
          <p:cNvSpPr/>
          <p:nvPr/>
        </p:nvSpPr>
        <p:spPr>
          <a:xfrm>
            <a:off x="3413760" y="1975104"/>
            <a:ext cx="4114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800"/>
          </a:p>
        </p:txBody>
      </p:sp>
      <p:sp>
        <p:nvSpPr>
          <p:cNvPr id="27" name="Text 24"/>
          <p:cNvSpPr/>
          <p:nvPr/>
        </p:nvSpPr>
        <p:spPr>
          <a:xfrm>
            <a:off x="3825240" y="1975104"/>
            <a:ext cx="5577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News &amp; article intelligence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3825240" y="2098548"/>
            <a:ext cx="5577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Reviews incoming news and scraped articles for threat actors, ransomware groups, and malware families — links actors, pulls IOCs into the entity base, and can respond in Slack or private messages.</a:t>
            </a:r>
            <a:endParaRPr lang="en-US" sz="900"/>
          </a:p>
        </p:txBody>
      </p:sp>
      <p:sp>
        <p:nvSpPr>
          <p:cNvPr id="29" name="Text 26"/>
          <p:cNvSpPr/>
          <p:nvPr/>
        </p:nvSpPr>
        <p:spPr>
          <a:xfrm>
            <a:off x="3413760" y="2935224"/>
            <a:ext cx="4114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800"/>
          </a:p>
        </p:txBody>
      </p:sp>
      <p:sp>
        <p:nvSpPr>
          <p:cNvPr id="30" name="Text 27"/>
          <p:cNvSpPr/>
          <p:nvPr/>
        </p:nvSpPr>
        <p:spPr>
          <a:xfrm>
            <a:off x="3825240" y="2935224"/>
            <a:ext cx="5577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Attack path &amp; risk scoring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3825240" y="3099816"/>
            <a:ext cx="5577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Attack-path scoping links threat actors across entities. Organizations control how risk scoring works — SAI adjusts to your environment and explains remediation recommendations.</a:t>
            </a:r>
            <a:endParaRPr lang="en-US" sz="900"/>
          </a:p>
        </p:txBody>
      </p:sp>
      <p:sp>
        <p:nvSpPr>
          <p:cNvPr id="32" name="Text 29"/>
          <p:cNvSpPr/>
          <p:nvPr/>
        </p:nvSpPr>
        <p:spPr>
          <a:xfrm>
            <a:off x="3413760" y="3895344"/>
            <a:ext cx="4114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800"/>
          </a:p>
        </p:txBody>
      </p:sp>
      <p:sp>
        <p:nvSpPr>
          <p:cNvPr id="33" name="Text 30"/>
          <p:cNvSpPr/>
          <p:nvPr/>
        </p:nvSpPr>
        <p:spPr>
          <a:xfrm>
            <a:off x="3825240" y="3895344"/>
            <a:ext cx="5577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Threat actor linking &amp; team reports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34" name="Text 31"/>
          <p:cNvSpPr/>
          <p:nvPr/>
        </p:nvSpPr>
        <p:spPr>
          <a:xfrm>
            <a:off x="3825240" y="4059936"/>
            <a:ext cx="5577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attribution is possible, SAI Triage connects reviewed entities to existing Threat Actor profiles — then produces structured threat reports your team can share, review, and act on together.</a:t>
            </a:r>
            <a:endParaRPr lang="en-US" sz="900"/>
          </a:p>
        </p:txBody>
      </p:sp>
      <p:sp>
        <p:nvSpPr>
          <p:cNvPr id="35" name="Text 32"/>
          <p:cNvSpPr/>
          <p:nvPr/>
        </p:nvSpPr>
        <p:spPr>
          <a:xfrm>
            <a:off x="3413760" y="4855464"/>
            <a:ext cx="4114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800"/>
          </a:p>
        </p:txBody>
      </p:sp>
      <p:sp>
        <p:nvSpPr>
          <p:cNvPr id="36" name="Text 33"/>
          <p:cNvSpPr/>
          <p:nvPr/>
        </p:nvSpPr>
        <p:spPr>
          <a:xfrm>
            <a:off x="3825240" y="4855464"/>
            <a:ext cx="5577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Custom detections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3825240" y="5020056"/>
            <a:ext cx="5577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Teams can author custom detections for SAI Triage — defining what to watch for and automatically linking matched articles, entities, threat actors, and related intelligence as findings surface.</a:t>
            </a:r>
            <a:endParaRPr lang="en-US" sz="900"/>
          </a:p>
        </p:txBody>
      </p:sp>
      <p:sp>
        <p:nvSpPr>
          <p:cNvPr id="38" name="Text 35"/>
          <p:cNvSpPr/>
          <p:nvPr/>
        </p:nvSpPr>
        <p:spPr>
          <a:xfrm>
            <a:off x="9829800" y="566928"/>
            <a:ext cx="2194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Per-entity output</a:t>
            </a:r>
            <a:endParaRPr lang="en-US" sz="2000">
              <a:latin typeface="Bebas Neue" panose="020B0606020202050201" pitchFamily="34" charset="77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9829800" y="868680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Score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Text 37"/>
          <p:cNvSpPr/>
          <p:nvPr/>
        </p:nvSpPr>
        <p:spPr>
          <a:xfrm>
            <a:off x="9814560" y="1077802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Calibrated 0–10 using a custom logic formula.</a:t>
            </a:r>
            <a:endParaRPr lang="en-US" sz="800"/>
          </a:p>
        </p:txBody>
      </p:sp>
      <p:sp>
        <p:nvSpPr>
          <p:cNvPr id="41" name="Text 38"/>
          <p:cNvSpPr/>
          <p:nvPr/>
        </p:nvSpPr>
        <p:spPr>
          <a:xfrm>
            <a:off x="9829800" y="1475456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Verdict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 39"/>
          <p:cNvSpPr/>
          <p:nvPr/>
        </p:nvSpPr>
        <p:spPr>
          <a:xfrm>
            <a:off x="9829800" y="1612081"/>
            <a:ext cx="2194560" cy="4937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Sai reviews incoming IOC entities using analyst created playbooks and workflows. He uses this logic to provide a verdict.</a:t>
            </a:r>
            <a:endParaRPr lang="en-US" sz="800"/>
          </a:p>
        </p:txBody>
      </p:sp>
      <p:sp>
        <p:nvSpPr>
          <p:cNvPr id="43" name="Text 40"/>
          <p:cNvSpPr/>
          <p:nvPr/>
        </p:nvSpPr>
        <p:spPr>
          <a:xfrm>
            <a:off x="9829800" y="2256482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Threat Actors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Text 41"/>
          <p:cNvSpPr/>
          <p:nvPr/>
        </p:nvSpPr>
        <p:spPr>
          <a:xfrm>
            <a:off x="9829800" y="2432454"/>
            <a:ext cx="2194560" cy="4135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Linked new entities to existing threat actor or ransomware group profiles for reporting and tracking.</a:t>
            </a:r>
            <a:endParaRPr lang="en-US" sz="800"/>
          </a:p>
        </p:txBody>
      </p:sp>
      <p:sp>
        <p:nvSpPr>
          <p:cNvPr id="45" name="Text 42"/>
          <p:cNvSpPr/>
          <p:nvPr/>
        </p:nvSpPr>
        <p:spPr>
          <a:xfrm>
            <a:off x="9829800" y="3016032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Threat Report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Text 43"/>
          <p:cNvSpPr/>
          <p:nvPr/>
        </p:nvSpPr>
        <p:spPr>
          <a:xfrm>
            <a:off x="9814560" y="3203136"/>
            <a:ext cx="2194560" cy="4280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true positive entities are identified, Sai updates threat actor reports, Yara rules, Sigma rules and custom alerting.</a:t>
            </a:r>
            <a:endParaRPr lang="en-US" sz="800"/>
          </a:p>
        </p:txBody>
      </p:sp>
      <p:sp>
        <p:nvSpPr>
          <p:cNvPr id="47" name="Text 44"/>
          <p:cNvSpPr/>
          <p:nvPr/>
        </p:nvSpPr>
        <p:spPr>
          <a:xfrm>
            <a:off x="9829800" y="3758184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Detections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Text 45"/>
          <p:cNvSpPr/>
          <p:nvPr/>
        </p:nvSpPr>
        <p:spPr>
          <a:xfrm>
            <a:off x="9829800" y="3943300"/>
            <a:ext cx="2194560" cy="4092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Users can tell Sai what to research using custom detections. Monitor breaches or threat actors and he will focus on them!</a:t>
            </a:r>
            <a:endParaRPr lang="en-US" sz="800"/>
          </a:p>
        </p:txBody>
      </p:sp>
      <p:sp>
        <p:nvSpPr>
          <p:cNvPr id="49" name="Text 46"/>
          <p:cNvSpPr/>
          <p:nvPr/>
        </p:nvSpPr>
        <p:spPr>
          <a:xfrm>
            <a:off x="9829800" y="4479881"/>
            <a:ext cx="219456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trail</a:t>
            </a:r>
            <a:endParaRPr 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 47"/>
          <p:cNvSpPr/>
          <p:nvPr/>
        </p:nvSpPr>
        <p:spPr>
          <a:xfrm>
            <a:off x="9829800" y="4679492"/>
            <a:ext cx="2194560" cy="3497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Sai triages entities, he provides updates and insights by using comments and logging.</a:t>
            </a:r>
            <a:endParaRPr lang="en-US" sz="800"/>
          </a:p>
        </p:txBody>
      </p:sp>
      <p:sp>
        <p:nvSpPr>
          <p:cNvPr id="51" name="Text 48"/>
          <p:cNvSpPr/>
          <p:nvPr/>
        </p:nvSpPr>
        <p:spPr>
          <a:xfrm>
            <a:off x="11907" y="6632213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  <p:sp>
        <p:nvSpPr>
          <p:cNvPr id="52" name="Text 11">
            <a:extLst>
              <a:ext uri="{FF2B5EF4-FFF2-40B4-BE49-F238E27FC236}">
                <a16:creationId xmlns:a16="http://schemas.microsoft.com/office/drawing/2014/main" id="{FE399669-9199-4277-520F-83FCB6AE555F}"/>
              </a:ext>
            </a:extLst>
          </p:cNvPr>
          <p:cNvSpPr/>
          <p:nvPr/>
        </p:nvSpPr>
        <p:spPr>
          <a:xfrm>
            <a:off x="10033363" y="5681966"/>
            <a:ext cx="1787433" cy="4170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>
                <a:solidFill>
                  <a:srgbClr val="F2F1EF"/>
                </a:solidFill>
                <a:highlight>
                  <a:srgbClr val="000000"/>
                </a:highlight>
                <a:latin typeface="Georgia" pitchFamily="34" charset="0"/>
                <a:ea typeface="Georgia" pitchFamily="34" charset="-122"/>
                <a:cs typeface="Georgia" pitchFamily="34" charset="-120"/>
              </a:rPr>
              <a:t>85%</a:t>
            </a:r>
            <a:endParaRPr lang="en-US" sz="180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/>
          </a:p>
        </p:txBody>
      </p:sp>
      <p:sp>
        <p:nvSpPr>
          <p:cNvPr id="5" name="Text 3"/>
          <p:cNvSpPr/>
          <p:nvPr/>
        </p:nvSpPr>
        <p:spPr>
          <a:xfrm>
            <a:off x="9875520" y="109728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/ 17</a:t>
            </a:r>
            <a:endParaRPr lang="en-US" sz="700"/>
          </a:p>
        </p:txBody>
      </p:sp>
      <p:sp>
        <p:nvSpPr>
          <p:cNvPr id="6" name="Text 4"/>
          <p:cNvSpPr/>
          <p:nvPr/>
        </p:nvSpPr>
        <p:spPr>
          <a:xfrm>
            <a:off x="502920" y="530352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Platform Experiences</a:t>
            </a:r>
            <a:endParaRPr lang="en-US" sz="2400">
              <a:latin typeface="Bebas Neue" panose="020B0606020202050201" pitchFamily="34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2920" y="914400"/>
            <a:ext cx="7772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body copy.</a:t>
            </a:r>
          </a:p>
          <a:p>
            <a:pPr marL="0" indent="0">
              <a:buNone/>
            </a:pPr>
            <a:endParaRPr lang="en-US" sz="1000">
              <a:solidFill>
                <a:srgbClr val="3A3A3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0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screenshots, charts, and hero art aligned with Brand Guide dashboard and hero rules.</a:t>
            </a:r>
            <a:endParaRPr lang="en-US" sz="1000"/>
          </a:p>
        </p:txBody>
      </p:sp>
      <p:sp>
        <p:nvSpPr>
          <p:cNvPr id="8" name="Shape 6"/>
          <p:cNvSpPr/>
          <p:nvPr/>
        </p:nvSpPr>
        <p:spPr>
          <a:xfrm>
            <a:off x="411480" y="1325880"/>
            <a:ext cx="3703320" cy="4983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" y="4207856"/>
            <a:ext cx="3620589" cy="198925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94360" y="1389888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400"/>
          </a:p>
        </p:txBody>
      </p:sp>
      <p:sp>
        <p:nvSpPr>
          <p:cNvPr id="11" name="Text 8"/>
          <p:cNvSpPr/>
          <p:nvPr/>
        </p:nvSpPr>
        <p:spPr>
          <a:xfrm>
            <a:off x="594360" y="1801368"/>
            <a:ext cx="3383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Live Analytics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02920" y="2187360"/>
            <a:ext cx="3383280" cy="1565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b="1"/>
              <a:t>Ransomware activity</a:t>
            </a:r>
            <a:r>
              <a:rPr lang="en-US" sz="900"/>
              <a:t> — Real-time tracking of active campaigns, victim disclosures, and group-level trends.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Latest news with SAI’s take</a:t>
            </a:r>
            <a:r>
              <a:rPr lang="en-US" sz="900"/>
              <a:t> — Curated headlines with SAI-enriched analysis, focused on actionable signal.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Threat actor profiles</a:t>
            </a:r>
            <a:r>
              <a:rPr lang="en-US" sz="900"/>
              <a:t> — Continuously updated adversary profiles with aliases, TTPs, linked entities, and attribution context.</a:t>
            </a:r>
          </a:p>
          <a:p>
            <a:endParaRPr lang="en-US" sz="900"/>
          </a:p>
          <a:p>
            <a:endParaRPr lang="en-US" sz="900"/>
          </a:p>
        </p:txBody>
      </p:sp>
      <p:sp>
        <p:nvSpPr>
          <p:cNvPr id="13" name="Shape 10"/>
          <p:cNvSpPr/>
          <p:nvPr/>
        </p:nvSpPr>
        <p:spPr>
          <a:xfrm>
            <a:off x="4297680" y="1325880"/>
            <a:ext cx="3703320" cy="4983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9" y="4207856"/>
            <a:ext cx="3569816" cy="198925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381500" y="1389888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400"/>
          </a:p>
        </p:txBody>
      </p:sp>
      <p:sp>
        <p:nvSpPr>
          <p:cNvPr id="16" name="Text 12"/>
          <p:cNvSpPr/>
          <p:nvPr/>
        </p:nvSpPr>
        <p:spPr>
          <a:xfrm>
            <a:off x="4381500" y="1801368"/>
            <a:ext cx="3383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Command Center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404360" y="2187360"/>
            <a:ext cx="3383280" cy="1634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b="1"/>
              <a:t>Unified entity queue</a:t>
            </a:r>
            <a:r>
              <a:rPr lang="en-US" sz="900"/>
              <a:t> — Domains, hashes, IPs, senders, and recent victims in one workspace, manual or automated.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Evidence &amp; context</a:t>
            </a:r>
            <a:r>
              <a:rPr lang="en-US" sz="900"/>
              <a:t> — Full research trail, enrichment sources, and supporting intelligence for every entity.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Insights &amp; verdict</a:t>
            </a:r>
            <a:r>
              <a:rPr lang="en-US" sz="900"/>
              <a:t> — Risk scoring, classification, threat actor links, and written rationale from SAI Triage.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Optional remediation</a:t>
            </a:r>
            <a:r>
              <a:rPr lang="en-US" sz="900"/>
              <a:t> — True positives push to CrowdStrike, Abnormal, or Intezer —analyst-initiated or by automation.</a:t>
            </a:r>
          </a:p>
        </p:txBody>
      </p:sp>
      <p:sp>
        <p:nvSpPr>
          <p:cNvPr id="18" name="Shape 14"/>
          <p:cNvSpPr/>
          <p:nvPr/>
        </p:nvSpPr>
        <p:spPr>
          <a:xfrm>
            <a:off x="8183880" y="1325880"/>
            <a:ext cx="3703320" cy="4983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320" y="4169664"/>
            <a:ext cx="3505200" cy="202744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275320" y="1386911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400"/>
          </a:p>
        </p:txBody>
      </p:sp>
      <p:sp>
        <p:nvSpPr>
          <p:cNvPr id="21" name="Text 16"/>
          <p:cNvSpPr/>
          <p:nvPr/>
        </p:nvSpPr>
        <p:spPr>
          <a:xfrm>
            <a:off x="8275320" y="1801368"/>
            <a:ext cx="3383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Threat Map</a:t>
            </a:r>
            <a:endParaRPr lang="en-US">
              <a:latin typeface="Bebas Neue" panose="020B0606020202050201" pitchFamily="34" charset="77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8275320" y="2116760"/>
            <a:ext cx="3383280" cy="18700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b="1"/>
              <a:t>Live geographic view</a:t>
            </a:r>
            <a:r>
              <a:rPr lang="en-US" sz="900"/>
              <a:t> — High-risk IPs and active threat activity on a global map.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Risk score 10 entities</a:t>
            </a:r>
            <a:r>
              <a:rPr lang="en-US" sz="900"/>
              <a:t> — Items that hit a risk score of 10 plot on the map in real time as SAI Triage completes review.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Global risk signals</a:t>
            </a:r>
            <a:r>
              <a:rPr lang="en-US" sz="900"/>
              <a:t> — Hotspots and activity update continuously as new intelligence surfaces.</a:t>
            </a:r>
            <a:br>
              <a:rPr lang="en-US" sz="900"/>
            </a:br>
            <a:endParaRPr lang="en-US" sz="900"/>
          </a:p>
          <a:p>
            <a:r>
              <a:rPr lang="en-US" sz="900" b="1"/>
              <a:t>Live news &amp; article feed</a:t>
            </a:r>
            <a:r>
              <a:rPr lang="en-US" sz="900"/>
              <a:t> — Security news and scraped articles stream in real time alongside the map for correlation with geographic risk</a:t>
            </a:r>
          </a:p>
          <a:p>
            <a:pPr marL="0" indent="0">
              <a:buNone/>
            </a:pPr>
            <a:endParaRPr lang="en-US" sz="900"/>
          </a:p>
        </p:txBody>
      </p:sp>
      <p:sp>
        <p:nvSpPr>
          <p:cNvPr id="23" name="Text 18"/>
          <p:cNvSpPr/>
          <p:nvPr/>
        </p:nvSpPr>
        <p:spPr>
          <a:xfrm>
            <a:off x="320040" y="6473952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700" b="1"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 b="1"/>
          </a:p>
        </p:txBody>
      </p:sp>
      <p:sp>
        <p:nvSpPr>
          <p:cNvPr id="5" name="Text 3"/>
          <p:cNvSpPr/>
          <p:nvPr/>
        </p:nvSpPr>
        <p:spPr>
          <a:xfrm>
            <a:off x="9875520" y="109728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/ 17</a:t>
            </a:r>
            <a:endParaRPr lang="en-US" sz="700"/>
          </a:p>
        </p:txBody>
      </p:sp>
      <p:sp>
        <p:nvSpPr>
          <p:cNvPr id="6" name="Text 4"/>
          <p:cNvSpPr/>
          <p:nvPr/>
        </p:nvSpPr>
        <p:spPr>
          <a:xfrm>
            <a:off x="5369560" y="6475984"/>
            <a:ext cx="73152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800"/>
          </a:p>
        </p:txBody>
      </p:sp>
      <p:sp>
        <p:nvSpPr>
          <p:cNvPr id="7" name="Text 5"/>
          <p:cNvSpPr/>
          <p:nvPr/>
        </p:nvSpPr>
        <p:spPr>
          <a:xfrm>
            <a:off x="411480" y="76200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How We Compare</a:t>
            </a:r>
            <a:endParaRPr lang="en-US" sz="2400">
              <a:latin typeface="Bebas Neue" panose="020B0606020202050201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502920" y="1051560"/>
            <a:ext cx="10972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body copy.</a:t>
            </a:r>
          </a:p>
          <a:p>
            <a:pPr marL="0" indent="0">
              <a:buNone/>
            </a:pPr>
            <a:endParaRPr lang="en-US" sz="900">
              <a:solidFill>
                <a:srgbClr val="3A3A3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90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screenshots, charts, and hero art aligned with Brand Guide dashboard and hero rules.</a:t>
            </a:r>
            <a:endParaRPr lang="en-US" sz="90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11480" y="1508760"/>
          <a:ext cx="11338560" cy="4892048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Capability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SAI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Competitor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Detection rule authoring (SAI Code)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YARA, Sigma, SIEM/XDR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Manual / separate tools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Fine-tuned entity triage (SAI Triage)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IP, hash, domain, process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Generic enrichment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Multi-model AI investigation agents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Orchestrated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Single-model / manual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Analyst-built guardrails &amp; prompt engineering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Built-in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—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Threat Hunting Agent &amp; unified command workspace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Core platform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Not primary focus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Adversary HUMINT &amp; underground intelligence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Curated feeds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Core strength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Dark web query intelligence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Query-driven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Analyst-led feeds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Entity triage queues &amp; operational workflows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Built-in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Intelligence-led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Custom SAI Triage detections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User-defined linking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—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Full API &amp; SAI Tools automation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Programmatic access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Limited / UI-only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True Positive push to EDR / XDR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CrowdStrike, Abnormal, Intezer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Manual export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Mobile triage (SAI Swipe)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Included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—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Attack surface &amp; third-party exposure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Limited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Exposure platform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Behavioral threat hunting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AI-assisted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Guided hunt packs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Knowledge base &amp; analyst runbooks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 b="1">
                          <a:solidFill>
                            <a:srgbClr val="111111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Built-in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50">
                          <a:solidFill>
                            <a:srgbClr val="3A3A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Finished intel reports</a:t>
                      </a:r>
                      <a:endParaRPr lang="en-US" sz="65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Text 7"/>
          <p:cNvSpPr/>
          <p:nvPr/>
        </p:nvSpPr>
        <p:spPr>
          <a:xfrm>
            <a:off x="320040" y="6473952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384048"/>
          </a:xfrm>
          <a:prstGeom prst="rect">
            <a:avLst/>
          </a:prstGeom>
          <a:solidFill>
            <a:srgbClr val="E4E3E0"/>
          </a:solidFill>
          <a:ln w="12700">
            <a:solidFill>
              <a:srgbClr val="D4D4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926080" y="109728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 title</a:t>
            </a:r>
            <a:endParaRPr lang="en-US" sz="700"/>
          </a:p>
        </p:txBody>
      </p:sp>
      <p:sp>
        <p:nvSpPr>
          <p:cNvPr id="5" name="Text 3"/>
          <p:cNvSpPr/>
          <p:nvPr/>
        </p:nvSpPr>
        <p:spPr>
          <a:xfrm>
            <a:off x="9875520" y="109728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b="1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/ 17</a:t>
            </a:r>
            <a:endParaRPr lang="en-US" sz="700"/>
          </a:p>
        </p:txBody>
      </p:sp>
      <p:sp>
        <p:nvSpPr>
          <p:cNvPr id="11" name="Text 8"/>
          <p:cNvSpPr/>
          <p:nvPr/>
        </p:nvSpPr>
        <p:spPr>
          <a:xfrm>
            <a:off x="320040" y="6473952"/>
            <a:ext cx="3657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b="0" i="0" u="none" dirty="0">
                <a:solidFill>
                  <a:srgbClr val="8B949E">
                    <a:alpha val="72000"/>
                  </a:srgbClr>
                </a:solidFill>
                <a:latin typeface="Inter" pitchFamily="34" charset="0"/>
                <a:cs typeface="Inter" pitchFamily="34" charset="0"/>
              </a:rPr>
              <a:t>Infected Industries • Confidential • 2026</a:t>
            </a:r>
            <a:endParaRPr lang="en-US" sz="70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57A0033E-19B7-AA5D-3251-AD944E34E4AE}"/>
              </a:ext>
            </a:extLst>
          </p:cNvPr>
          <p:cNvSpPr/>
          <p:nvPr/>
        </p:nvSpPr>
        <p:spPr>
          <a:xfrm>
            <a:off x="3399091" y="27250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b="1">
                <a:latin typeface="Bebas Neue" panose="020B0606020202050201" pitchFamily="34" charset="77"/>
                <a:ea typeface="Arial" pitchFamily="34" charset="-122"/>
                <a:cs typeface="Arial" pitchFamily="34" charset="-120"/>
              </a:rPr>
              <a:t>Questions?</a:t>
            </a:r>
            <a:endParaRPr lang="en-US" sz="6000">
              <a:latin typeface="Bebas Neue" panose="020B0606020202050201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556463-D8CC-4D9A-87D3-21127319A439}" vid="{5E3F82C1-8FE3-4897-A94A-36C72A64D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Widescreen</PresentationFormat>
  <Paragraphs>153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Georgia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Infected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 Secure Pitch Deck</dc:title>
  <dc:subject>SAI Secure Pitch Deck</dc:subject>
  <dc:creator>Infected Industries</dc:creator>
  <cp:lastModifiedBy>Sam Shreve</cp:lastModifiedBy>
  <cp:revision>3</cp:revision>
  <dcterms:created xsi:type="dcterms:W3CDTF">2026-06-08T20:32:52Z</dcterms:created>
  <dcterms:modified xsi:type="dcterms:W3CDTF">2026-06-28T02:31:06Z</dcterms:modified>
</cp:coreProperties>
</file>